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 id="2147483671" r:id="rId2"/>
  </p:sldMasterIdLst>
  <p:sldIdLst>
    <p:sldId id="256" r:id="rId3"/>
    <p:sldId id="279" r:id="rId4"/>
    <p:sldId id="278" r:id="rId5"/>
    <p:sldId id="261" r:id="rId6"/>
    <p:sldId id="260"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80" r:id="rId21"/>
    <p:sldId id="281" r:id="rId22"/>
    <p:sldId id="282" r:id="rId23"/>
    <p:sldId id="283" r:id="rId24"/>
    <p:sldId id="284" r:id="rId25"/>
    <p:sldId id="285" r:id="rId26"/>
    <p:sldId id="286" r:id="rId27"/>
    <p:sldId id="287"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099B0D-7754-A088-4393-13D001ADE9AB}" v="2738" dt="2024-06-05T09:04:51.180"/>
    <p1510:client id="{366656B8-42F4-96F3-B9B3-B846F2887A1E}" v="170" dt="2024-06-06T06:52:36.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dirty="0"/>
              <a:pPr algn="r"/>
              <a:t>6/5/2024</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429358666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dirty="0"/>
              <a:pPr algn="r"/>
              <a:t>6/5/2024</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20694561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dirty="0"/>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dirty="0"/>
              <a:pPr algn="r"/>
              <a:t>6/5/2024</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13888361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hf sldNum="0"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hf sldNum="0"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hf sldNum="0"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hf sldNum="0"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hf sldNum="0"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hf sldNum="0"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dirty="0"/>
              <a:pPr algn="r"/>
              <a:t>6/5/2024</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368449722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hf sldNum="0" hdr="0" ftr="0" dt="0"/>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dirty="0"/>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dirty="0"/>
              <a:pPr algn="r"/>
              <a:t>6/5/2024</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22966907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dirty="0"/>
              <a:pPr algn="r"/>
              <a:t>6/5/2024</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9192335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dirty="0"/>
              <a:pPr algn="r"/>
              <a:t>6/5/2024</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512861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dirty="0"/>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dirty="0"/>
              <a:pPr algn="r"/>
              <a:t>6/5/2024</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317235240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dirty="0"/>
              <a:pPr algn="r"/>
              <a:t>6/5/2024</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5982243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dirty="0"/>
              <a:pPr algn="r"/>
              <a:t>6/5/2024</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776996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noChangeAspect="1"/>
          </p:cNvSpPr>
          <p:nvPr>
            <p:ph type="pic" idx="1"/>
          </p:nvPr>
        </p:nvSpPr>
        <p:spPr>
          <a:xfrm>
            <a:off x="0" y="2267712"/>
            <a:ext cx="6571469" cy="4590288"/>
          </a:xfrm>
          <a:solidFill>
            <a:schemeClr val="bg1">
              <a:lumMod val="85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dirty="0"/>
              <a:pPr algn="r"/>
              <a:t>6/5/2024</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dirty="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944556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dirty="0"/>
              <a:pPr algn="r"/>
              <a:t>6/5/2024</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dirty="0"/>
              <a:pPr algn="l"/>
              <a:t>‹#›</a:t>
            </a:fld>
            <a:endParaRPr lang="en-US" dirty="0"/>
          </a:p>
        </p:txBody>
      </p:sp>
    </p:spTree>
    <p:extLst>
      <p:ext uri="{BB962C8B-B14F-4D97-AF65-F5344CB8AC3E}">
        <p14:creationId xmlns:p14="http://schemas.microsoft.com/office/powerpoint/2010/main" val="1322752875"/>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sldNum="0" hdr="0" ftr="0" dt="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hamjashaikh/mental-health-detection-dataset"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holding his fist up in the sand&#10;&#10;Description automatically generated">
            <a:extLst>
              <a:ext uri="{FF2B5EF4-FFF2-40B4-BE49-F238E27FC236}">
                <a16:creationId xmlns:a16="http://schemas.microsoft.com/office/drawing/2014/main" id="{5471C49D-42B5-6578-3B24-C65E7EB764FD}"/>
              </a:ext>
            </a:extLst>
          </p:cNvPr>
          <p:cNvPicPr>
            <a:picLocks noChangeAspect="1"/>
          </p:cNvPicPr>
          <p:nvPr/>
        </p:nvPicPr>
        <p:blipFill rotWithShape="1">
          <a:blip r:embed="rId2"/>
          <a:srcRect l="20455" r="-64" b="1786"/>
          <a:stretch/>
        </p:blipFill>
        <p:spPr>
          <a:xfrm>
            <a:off x="0" y="10"/>
            <a:ext cx="12193502" cy="6858059"/>
          </a:xfrm>
          <a:prstGeom prst="rect">
            <a:avLst/>
          </a:prstGeom>
        </p:spPr>
      </p:pic>
      <p:sp>
        <p:nvSpPr>
          <p:cNvPr id="2" name="Title 1"/>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800" dirty="0">
                <a:solidFill>
                  <a:schemeClr val="bg1"/>
                </a:solidFill>
              </a:rPr>
              <a:t>Mental Health</a:t>
            </a:r>
            <a:br>
              <a:rPr lang="en-US" sz="4800">
                <a:solidFill>
                  <a:schemeClr val="bg1"/>
                </a:solidFill>
              </a:rPr>
            </a:br>
            <a:r>
              <a:rPr lang="en-US" sz="4800" dirty="0">
                <a:solidFill>
                  <a:schemeClr val="bg1"/>
                </a:solidFill>
              </a:rPr>
              <a:t>(Depression)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0C0237-6169-2713-97D4-BA816635018C}"/>
              </a:ext>
            </a:extLst>
          </p:cNvPr>
          <p:cNvSpPr>
            <a:spLocks noGrp="1"/>
          </p:cNvSpPr>
          <p:nvPr>
            <p:ph type="body" sz="half" idx="2"/>
          </p:nvPr>
        </p:nvSpPr>
        <p:spPr>
          <a:xfrm>
            <a:off x="6573362" y="2269700"/>
            <a:ext cx="5616247" cy="4594131"/>
          </a:xfrm>
        </p:spPr>
        <p:txBody>
          <a:bodyPr/>
          <a:lstStyle/>
          <a:p>
            <a:pPr marL="171450" indent="-171450">
              <a:buFont typeface="Wingdings" panose="020B0604020202020204" pitchFamily="34" charset="0"/>
              <a:buChar char="Ø"/>
            </a:pPr>
            <a:r>
              <a:rPr lang="en-US" dirty="0">
                <a:ea typeface="+mn-lt"/>
                <a:cs typeface="+mn-lt"/>
              </a:rPr>
              <a:t>Solving mental health problems can have a broader economic impact. </a:t>
            </a:r>
            <a:endParaRPr lang="en-US"/>
          </a:p>
          <a:p>
            <a:pPr marL="171450" indent="-171450">
              <a:buFont typeface="Wingdings" panose="020B0604020202020204" pitchFamily="34" charset="0"/>
              <a:buChar char="Ø"/>
            </a:pPr>
            <a:endParaRPr lang="en-US" dirty="0">
              <a:ea typeface="+mn-lt"/>
              <a:cs typeface="+mn-lt"/>
            </a:endParaRPr>
          </a:p>
          <a:p>
            <a:pPr marL="171450" indent="-171450">
              <a:buFont typeface="Wingdings" panose="020B0604020202020204" pitchFamily="34" charset="0"/>
              <a:buChar char="Ø"/>
            </a:pPr>
            <a:r>
              <a:rPr lang="en-US" dirty="0">
                <a:ea typeface="+mn-lt"/>
                <a:cs typeface="+mn-lt"/>
              </a:rPr>
              <a:t>By improving the mental health of employees, businesses can contribute to reducing the overall economic burden associated with mental health issues, such as healthcare costs and lost productivity.</a:t>
            </a:r>
            <a:endParaRPr lang="en-US" sz="1800"/>
          </a:p>
        </p:txBody>
      </p:sp>
      <p:sp>
        <p:nvSpPr>
          <p:cNvPr id="4" name="Title 3">
            <a:extLst>
              <a:ext uri="{FF2B5EF4-FFF2-40B4-BE49-F238E27FC236}">
                <a16:creationId xmlns:a16="http://schemas.microsoft.com/office/drawing/2014/main" id="{14F1D902-0079-DA08-B7A3-547B3C3C893B}"/>
              </a:ext>
            </a:extLst>
          </p:cNvPr>
          <p:cNvSpPr>
            <a:spLocks noGrp="1"/>
          </p:cNvSpPr>
          <p:nvPr>
            <p:ph type="title"/>
          </p:nvPr>
        </p:nvSpPr>
        <p:spPr>
          <a:xfrm>
            <a:off x="-663" y="-238"/>
            <a:ext cx="12190277" cy="2264001"/>
          </a:xfrm>
        </p:spPr>
        <p:txBody>
          <a:bodyPr>
            <a:normAutofit/>
          </a:bodyPr>
          <a:lstStyle/>
          <a:p>
            <a:pPr algn="ctr"/>
            <a:r>
              <a:rPr lang="en-US" dirty="0">
                <a:ea typeface="+mj-lt"/>
                <a:cs typeface="+mj-lt"/>
              </a:rPr>
              <a:t>Economic Impact</a:t>
            </a:r>
            <a:endParaRPr lang="en-US" dirty="0"/>
          </a:p>
        </p:txBody>
      </p:sp>
      <p:pic>
        <p:nvPicPr>
          <p:cNvPr id="2" name="Picture Placeholder 1">
            <a:extLst>
              <a:ext uri="{FF2B5EF4-FFF2-40B4-BE49-F238E27FC236}">
                <a16:creationId xmlns:a16="http://schemas.microsoft.com/office/drawing/2014/main" id="{711196E0-F118-0164-E7D3-D230D4A15ACE}"/>
              </a:ext>
            </a:extLst>
          </p:cNvPr>
          <p:cNvPicPr>
            <a:picLocks noGrp="1" noChangeAspect="1"/>
          </p:cNvPicPr>
          <p:nvPr>
            <p:ph type="pic" idx="1"/>
          </p:nvPr>
        </p:nvPicPr>
        <p:blipFill rotWithShape="1">
          <a:blip r:embed="rId2"/>
          <a:srcRect l="2595" t="267" r="4844"/>
          <a:stretch/>
        </p:blipFill>
        <p:spPr>
          <a:xfrm>
            <a:off x="0" y="2267712"/>
            <a:ext cx="6585891" cy="4578023"/>
          </a:xfrm>
        </p:spPr>
      </p:pic>
    </p:spTree>
    <p:extLst>
      <p:ext uri="{BB962C8B-B14F-4D97-AF65-F5344CB8AC3E}">
        <p14:creationId xmlns:p14="http://schemas.microsoft.com/office/powerpoint/2010/main" val="20394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49FE-6173-13E1-E07A-4BA9EF332158}"/>
              </a:ext>
            </a:extLst>
          </p:cNvPr>
          <p:cNvSpPr>
            <a:spLocks noGrp="1"/>
          </p:cNvSpPr>
          <p:nvPr>
            <p:ph type="title"/>
          </p:nvPr>
        </p:nvSpPr>
        <p:spPr>
          <a:xfrm>
            <a:off x="-663" y="-238"/>
            <a:ext cx="12190277" cy="2264001"/>
          </a:xfrm>
        </p:spPr>
        <p:txBody>
          <a:bodyPr/>
          <a:lstStyle/>
          <a:p>
            <a:pPr algn="ctr"/>
            <a:r>
              <a:rPr lang="en-US" dirty="0"/>
              <a:t>Chosen dataset</a:t>
            </a:r>
          </a:p>
        </p:txBody>
      </p:sp>
      <p:pic>
        <p:nvPicPr>
          <p:cNvPr id="3" name="Picture 2" descr="A screenshot of a computer&#10;&#10;Description automatically generated">
            <a:extLst>
              <a:ext uri="{FF2B5EF4-FFF2-40B4-BE49-F238E27FC236}">
                <a16:creationId xmlns:a16="http://schemas.microsoft.com/office/drawing/2014/main" id="{88D52C00-0AF3-C249-4093-B463CAB339D4}"/>
              </a:ext>
            </a:extLst>
          </p:cNvPr>
          <p:cNvPicPr>
            <a:picLocks noChangeAspect="1"/>
          </p:cNvPicPr>
          <p:nvPr/>
        </p:nvPicPr>
        <p:blipFill rotWithShape="1">
          <a:blip r:embed="rId2"/>
          <a:srcRect l="-55" t="-260" b="390"/>
          <a:stretch/>
        </p:blipFill>
        <p:spPr>
          <a:xfrm>
            <a:off x="718308" y="2265915"/>
            <a:ext cx="10748766" cy="4592304"/>
          </a:xfrm>
          <a:prstGeom prst="rect">
            <a:avLst/>
          </a:prstGeom>
        </p:spPr>
      </p:pic>
      <p:sp>
        <p:nvSpPr>
          <p:cNvPr id="4" name="TextBox 3">
            <a:extLst>
              <a:ext uri="{FF2B5EF4-FFF2-40B4-BE49-F238E27FC236}">
                <a16:creationId xmlns:a16="http://schemas.microsoft.com/office/drawing/2014/main" id="{ED82C537-883F-4F34-BFDB-73A69E19D0E7}"/>
              </a:ext>
            </a:extLst>
          </p:cNvPr>
          <p:cNvSpPr txBox="1"/>
          <p:nvPr/>
        </p:nvSpPr>
        <p:spPr>
          <a:xfrm>
            <a:off x="8613913" y="4134678"/>
            <a:ext cx="285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Mental Health Detection Dataset</a:t>
            </a:r>
            <a:endParaRPr lang="en-US" dirty="0"/>
          </a:p>
        </p:txBody>
      </p:sp>
    </p:spTree>
    <p:extLst>
      <p:ext uri="{BB962C8B-B14F-4D97-AF65-F5344CB8AC3E}">
        <p14:creationId xmlns:p14="http://schemas.microsoft.com/office/powerpoint/2010/main" val="243014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8602-2104-1D85-2CAB-2AC164E404A0}"/>
              </a:ext>
            </a:extLst>
          </p:cNvPr>
          <p:cNvSpPr>
            <a:spLocks noGrp="1"/>
          </p:cNvSpPr>
          <p:nvPr>
            <p:ph type="title"/>
          </p:nvPr>
        </p:nvSpPr>
        <p:spPr>
          <a:xfrm>
            <a:off x="-663" y="-238"/>
            <a:ext cx="12190277" cy="2264001"/>
          </a:xfrm>
        </p:spPr>
        <p:txBody>
          <a:bodyPr>
            <a:normAutofit/>
          </a:bodyPr>
          <a:lstStyle/>
          <a:p>
            <a:pPr algn="ctr"/>
            <a:r>
              <a:rPr lang="en-US" dirty="0">
                <a:ea typeface="+mj-lt"/>
                <a:cs typeface="+mj-lt"/>
              </a:rPr>
              <a:t>UNDERSTANDING THE DATASET</a:t>
            </a:r>
            <a:endParaRPr lang="en-US" dirty="0">
              <a:solidFill>
                <a:srgbClr val="000000"/>
              </a:solidFill>
              <a:ea typeface="+mj-lt"/>
              <a:cs typeface="+mj-lt"/>
            </a:endParaRPr>
          </a:p>
        </p:txBody>
      </p:sp>
      <p:sp>
        <p:nvSpPr>
          <p:cNvPr id="7" name="Content Placeholder 6">
            <a:extLst>
              <a:ext uri="{FF2B5EF4-FFF2-40B4-BE49-F238E27FC236}">
                <a16:creationId xmlns:a16="http://schemas.microsoft.com/office/drawing/2014/main" id="{D1A23F69-13EC-FD36-7A9B-D94A8DF0FA50}"/>
              </a:ext>
            </a:extLst>
          </p:cNvPr>
          <p:cNvSpPr>
            <a:spLocks noGrp="1"/>
          </p:cNvSpPr>
          <p:nvPr>
            <p:ph idx="1"/>
          </p:nvPr>
        </p:nvSpPr>
        <p:spPr>
          <a:xfrm>
            <a:off x="-664" y="5383959"/>
            <a:ext cx="10719286" cy="1473245"/>
          </a:xfrm>
        </p:spPr>
        <p:txBody>
          <a:bodyPr vert="horz" lIns="91440" tIns="45720" rIns="91440" bIns="45720" rtlCol="0" anchor="t">
            <a:normAutofit/>
          </a:bodyPr>
          <a:lstStyle/>
          <a:p>
            <a:r>
              <a:rPr lang="en-US" dirty="0"/>
              <a:t>The following columns represent some features affect the chosen target variable, in this case, it is 'Depression State'. In this dataset, 'Sleep' refers to Sleep Disturbances. 'Interest' refers to loss of interest.</a:t>
            </a:r>
          </a:p>
        </p:txBody>
      </p:sp>
      <p:pic>
        <p:nvPicPr>
          <p:cNvPr id="8" name="Picture 7" descr="A table with numbers and text&#10;&#10;Description automatically generated">
            <a:extLst>
              <a:ext uri="{FF2B5EF4-FFF2-40B4-BE49-F238E27FC236}">
                <a16:creationId xmlns:a16="http://schemas.microsoft.com/office/drawing/2014/main" id="{57537778-9E79-C7DF-545A-1CB882B968A5}"/>
              </a:ext>
            </a:extLst>
          </p:cNvPr>
          <p:cNvPicPr>
            <a:picLocks noChangeAspect="1"/>
          </p:cNvPicPr>
          <p:nvPr/>
        </p:nvPicPr>
        <p:blipFill>
          <a:blip r:embed="rId2"/>
          <a:stretch>
            <a:fillRect/>
          </a:stretch>
        </p:blipFill>
        <p:spPr>
          <a:xfrm>
            <a:off x="-2899" y="2264465"/>
            <a:ext cx="8553450" cy="312420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AB0836FD-1238-C0CD-755B-7E606EFA3F3E}"/>
              </a:ext>
            </a:extLst>
          </p:cNvPr>
          <p:cNvPicPr>
            <a:picLocks noChangeAspect="1"/>
          </p:cNvPicPr>
          <p:nvPr/>
        </p:nvPicPr>
        <p:blipFill>
          <a:blip r:embed="rId3"/>
          <a:stretch>
            <a:fillRect/>
          </a:stretch>
        </p:blipFill>
        <p:spPr>
          <a:xfrm>
            <a:off x="8542062" y="2266328"/>
            <a:ext cx="2118277" cy="3120473"/>
          </a:xfrm>
          <a:prstGeom prst="rect">
            <a:avLst/>
          </a:prstGeom>
        </p:spPr>
      </p:pic>
      <p:sp>
        <p:nvSpPr>
          <p:cNvPr id="10" name="TextBox 9">
            <a:extLst>
              <a:ext uri="{FF2B5EF4-FFF2-40B4-BE49-F238E27FC236}">
                <a16:creationId xmlns:a16="http://schemas.microsoft.com/office/drawing/2014/main" id="{4ED366FF-5AF1-FF89-F74E-108517E57CD8}"/>
              </a:ext>
            </a:extLst>
          </p:cNvPr>
          <p:cNvSpPr txBox="1"/>
          <p:nvPr/>
        </p:nvSpPr>
        <p:spPr>
          <a:xfrm>
            <a:off x="10661373" y="2266122"/>
            <a:ext cx="1484243" cy="1754326"/>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C4043"/>
                </a:solidFill>
                <a:latin typeface="Inter"/>
                <a:ea typeface="Inter"/>
                <a:cs typeface="Inter"/>
              </a:rPr>
              <a:t>1: Never</a:t>
            </a:r>
            <a:endParaRPr lang="en-US" dirty="0">
              <a:solidFill>
                <a:srgbClr val="000000"/>
              </a:solidFill>
              <a:latin typeface="Franklin Gothic Medium" panose="020B0603020102020204"/>
              <a:ea typeface="Inter"/>
              <a:cs typeface="Inter"/>
            </a:endParaRPr>
          </a:p>
          <a:p>
            <a:r>
              <a:rPr lang="en-US" dirty="0">
                <a:solidFill>
                  <a:srgbClr val="3C4043"/>
                </a:solidFill>
                <a:latin typeface="Inter"/>
                <a:ea typeface="Inter"/>
                <a:cs typeface="Inter"/>
              </a:rPr>
              <a:t>2: Always</a:t>
            </a:r>
            <a:endParaRPr lang="en-US" dirty="0">
              <a:solidFill>
                <a:srgbClr val="000000"/>
              </a:solidFill>
              <a:latin typeface="Franklin Gothic Medium" panose="020B0603020102020204"/>
              <a:ea typeface="Inter"/>
              <a:cs typeface="Inter"/>
            </a:endParaRPr>
          </a:p>
          <a:p>
            <a:r>
              <a:rPr lang="en-US" dirty="0">
                <a:solidFill>
                  <a:srgbClr val="3C4043"/>
                </a:solidFill>
                <a:latin typeface="Inter"/>
                <a:ea typeface="Inter"/>
                <a:cs typeface="Inter"/>
              </a:rPr>
              <a:t>3: Often</a:t>
            </a:r>
            <a:endParaRPr lang="en-US" dirty="0">
              <a:solidFill>
                <a:srgbClr val="000000"/>
              </a:solidFill>
              <a:latin typeface="Franklin Gothic Medium" panose="020B0603020102020204"/>
              <a:ea typeface="Inter"/>
              <a:cs typeface="Inter"/>
            </a:endParaRPr>
          </a:p>
          <a:p>
            <a:r>
              <a:rPr lang="en-US" dirty="0">
                <a:solidFill>
                  <a:srgbClr val="3C4043"/>
                </a:solidFill>
                <a:latin typeface="Inter"/>
                <a:ea typeface="Inter"/>
                <a:cs typeface="Inter"/>
              </a:rPr>
              <a:t>4: Rarely</a:t>
            </a:r>
            <a:endParaRPr lang="en-US" dirty="0">
              <a:solidFill>
                <a:srgbClr val="000000"/>
              </a:solidFill>
              <a:latin typeface="Franklin Gothic Medium" panose="020B0603020102020204"/>
              <a:ea typeface="Inter"/>
              <a:cs typeface="Inter"/>
            </a:endParaRPr>
          </a:p>
          <a:p>
            <a:r>
              <a:rPr lang="en-US" dirty="0">
                <a:solidFill>
                  <a:srgbClr val="3C4043"/>
                </a:solidFill>
                <a:latin typeface="Inter"/>
                <a:ea typeface="Inter"/>
                <a:cs typeface="Inter"/>
              </a:rPr>
              <a:t>5:Sometimes</a:t>
            </a:r>
            <a:endParaRPr lang="en-US" dirty="0">
              <a:solidFill>
                <a:srgbClr val="000000"/>
              </a:solidFill>
              <a:latin typeface="Franklin Gothic Medium" panose="020B0603020102020204"/>
              <a:ea typeface="Inter"/>
              <a:cs typeface="Inter"/>
            </a:endParaRPr>
          </a:p>
          <a:p>
            <a:r>
              <a:rPr lang="en-US" dirty="0">
                <a:solidFill>
                  <a:srgbClr val="3C4043"/>
                </a:solidFill>
                <a:latin typeface="Inter"/>
                <a:ea typeface="Inter"/>
                <a:cs typeface="Inter"/>
              </a:rPr>
              <a:t>6: Not at all</a:t>
            </a:r>
            <a:endParaRPr lang="en-US" dirty="0"/>
          </a:p>
        </p:txBody>
      </p:sp>
      <p:sp>
        <p:nvSpPr>
          <p:cNvPr id="11" name="TextBox 10">
            <a:extLst>
              <a:ext uri="{FF2B5EF4-FFF2-40B4-BE49-F238E27FC236}">
                <a16:creationId xmlns:a16="http://schemas.microsoft.com/office/drawing/2014/main" id="{1341FAC2-5E3A-1830-D835-87064B7F4AC7}"/>
              </a:ext>
            </a:extLst>
          </p:cNvPr>
          <p:cNvSpPr txBox="1"/>
          <p:nvPr/>
        </p:nvSpPr>
        <p:spPr>
          <a:xfrm>
            <a:off x="10661373" y="4393094"/>
            <a:ext cx="1530624" cy="1477328"/>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C4043"/>
                </a:solidFill>
                <a:latin typeface="Inter"/>
              </a:rPr>
              <a:t>0: No </a:t>
            </a:r>
            <a:r>
              <a:rPr lang="en-US">
                <a:solidFill>
                  <a:srgbClr val="3C4043"/>
                </a:solidFill>
                <a:latin typeface="Inter"/>
              </a:rPr>
              <a:t>depression</a:t>
            </a:r>
            <a:endParaRPr lang="en-US"/>
          </a:p>
          <a:p>
            <a:r>
              <a:rPr lang="en-US" dirty="0">
                <a:solidFill>
                  <a:srgbClr val="3C4043"/>
                </a:solidFill>
                <a:latin typeface="Inter"/>
              </a:rPr>
              <a:t>1: </a:t>
            </a:r>
            <a:r>
              <a:rPr lang="en-US">
                <a:solidFill>
                  <a:srgbClr val="3C4043"/>
                </a:solidFill>
                <a:latin typeface="Inter"/>
              </a:rPr>
              <a:t>Mild</a:t>
            </a:r>
            <a:endParaRPr lang="en-US">
              <a:solidFill>
                <a:srgbClr val="000000"/>
              </a:solidFill>
              <a:latin typeface="Franklin Gothic Medium" panose="020B0603020102020204"/>
            </a:endParaRPr>
          </a:p>
          <a:p>
            <a:r>
              <a:rPr lang="en-US" dirty="0">
                <a:solidFill>
                  <a:srgbClr val="3C4043"/>
                </a:solidFill>
                <a:latin typeface="Inter"/>
              </a:rPr>
              <a:t>2: Moderate</a:t>
            </a:r>
            <a:endParaRPr lang="en-US" dirty="0">
              <a:solidFill>
                <a:srgbClr val="000000"/>
              </a:solidFill>
              <a:latin typeface="Franklin Gothic Medium" panose="020B0603020102020204"/>
            </a:endParaRPr>
          </a:p>
          <a:p>
            <a:r>
              <a:rPr lang="en-US" dirty="0">
                <a:solidFill>
                  <a:srgbClr val="3C4043"/>
                </a:solidFill>
                <a:latin typeface="Inter"/>
              </a:rPr>
              <a:t>3: Severe</a:t>
            </a:r>
            <a:endParaRPr lang="en-US" dirty="0"/>
          </a:p>
        </p:txBody>
      </p:sp>
      <p:sp>
        <p:nvSpPr>
          <p:cNvPr id="12" name="Arrow: Bent 11">
            <a:extLst>
              <a:ext uri="{FF2B5EF4-FFF2-40B4-BE49-F238E27FC236}">
                <a16:creationId xmlns:a16="http://schemas.microsoft.com/office/drawing/2014/main" id="{B020081F-B342-2314-9695-45B0F6C582B2}"/>
              </a:ext>
            </a:extLst>
          </p:cNvPr>
          <p:cNvSpPr/>
          <p:nvPr/>
        </p:nvSpPr>
        <p:spPr>
          <a:xfrm rot="16200000">
            <a:off x="10157790" y="5340626"/>
            <a:ext cx="410817" cy="510208"/>
          </a:xfrm>
          <a:prstGeom prst="bentArrow">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Down 12">
            <a:extLst>
              <a:ext uri="{FF2B5EF4-FFF2-40B4-BE49-F238E27FC236}">
                <a16:creationId xmlns:a16="http://schemas.microsoft.com/office/drawing/2014/main" id="{FA4CC606-BC44-3EC7-ED95-370071D4A560}"/>
              </a:ext>
            </a:extLst>
          </p:cNvPr>
          <p:cNvSpPr/>
          <p:nvPr/>
        </p:nvSpPr>
        <p:spPr>
          <a:xfrm>
            <a:off x="5261113" y="1404730"/>
            <a:ext cx="5864086" cy="861391"/>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0CA6B59C-05DC-2C16-C01C-5A96BFF9D001}"/>
              </a:ext>
            </a:extLst>
          </p:cNvPr>
          <p:cNvSpPr txBox="1"/>
          <p:nvPr/>
        </p:nvSpPr>
        <p:spPr>
          <a:xfrm>
            <a:off x="10661374" y="5870713"/>
            <a:ext cx="1530626"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t>(After implementing 'mapping'.)</a:t>
            </a:r>
          </a:p>
        </p:txBody>
      </p:sp>
    </p:spTree>
    <p:extLst>
      <p:ext uri="{BB962C8B-B14F-4D97-AF65-F5344CB8AC3E}">
        <p14:creationId xmlns:p14="http://schemas.microsoft.com/office/powerpoint/2010/main" val="428104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inVertical)">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P spid="12" grpId="0" animBg="1"/>
      <p:bldP spid="13"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8602-2104-1D85-2CAB-2AC164E404A0}"/>
              </a:ext>
            </a:extLst>
          </p:cNvPr>
          <p:cNvSpPr>
            <a:spLocks noGrp="1"/>
          </p:cNvSpPr>
          <p:nvPr>
            <p:ph type="title"/>
          </p:nvPr>
        </p:nvSpPr>
        <p:spPr>
          <a:xfrm>
            <a:off x="-663" y="-238"/>
            <a:ext cx="12190277" cy="2264001"/>
          </a:xfrm>
        </p:spPr>
        <p:txBody>
          <a:bodyPr>
            <a:normAutofit/>
          </a:bodyPr>
          <a:lstStyle/>
          <a:p>
            <a:pPr algn="ctr"/>
            <a:r>
              <a:rPr lang="en-US" dirty="0">
                <a:ea typeface="+mj-lt"/>
                <a:cs typeface="+mj-lt"/>
              </a:rPr>
              <a:t>Cleaning THE DATASET</a:t>
            </a:r>
            <a:endParaRPr lang="en-US" dirty="0">
              <a:solidFill>
                <a:srgbClr val="000000"/>
              </a:solidFill>
              <a:ea typeface="+mj-lt"/>
              <a:cs typeface="+mj-lt"/>
            </a:endParaRPr>
          </a:p>
        </p:txBody>
      </p:sp>
      <p:sp>
        <p:nvSpPr>
          <p:cNvPr id="3" name="Content Placeholder 2">
            <a:extLst>
              <a:ext uri="{FF2B5EF4-FFF2-40B4-BE49-F238E27FC236}">
                <a16:creationId xmlns:a16="http://schemas.microsoft.com/office/drawing/2014/main" id="{72C84485-5835-E5E1-FE25-0FD94656DCF3}"/>
              </a:ext>
            </a:extLst>
          </p:cNvPr>
          <p:cNvSpPr>
            <a:spLocks noGrp="1"/>
          </p:cNvSpPr>
          <p:nvPr>
            <p:ph idx="1"/>
          </p:nvPr>
        </p:nvSpPr>
        <p:spPr>
          <a:xfrm>
            <a:off x="5963" y="2263074"/>
            <a:ext cx="6803268" cy="2122601"/>
          </a:xfrm>
        </p:spPr>
        <p:txBody>
          <a:bodyPr vert="horz" lIns="91440" tIns="45720" rIns="91440" bIns="45720" rtlCol="0" anchor="t">
            <a:normAutofit/>
          </a:bodyPr>
          <a:lstStyle/>
          <a:p>
            <a:pPr marL="457200" indent="-457200">
              <a:buChar char="•"/>
            </a:pPr>
            <a:r>
              <a:rPr lang="en-US" dirty="0"/>
              <a:t>After checking the dataset, there was an unidentified amount of null values/empty columns &amp; rows.</a:t>
            </a:r>
          </a:p>
        </p:txBody>
      </p:sp>
      <p:pic>
        <p:nvPicPr>
          <p:cNvPr id="5" name="Picture 4" descr="A screenshot of a computer&#10;&#10;Description automatically generated">
            <a:extLst>
              <a:ext uri="{FF2B5EF4-FFF2-40B4-BE49-F238E27FC236}">
                <a16:creationId xmlns:a16="http://schemas.microsoft.com/office/drawing/2014/main" id="{774089B5-B1A4-6788-B903-026E21FC68B7}"/>
              </a:ext>
            </a:extLst>
          </p:cNvPr>
          <p:cNvPicPr>
            <a:picLocks noChangeAspect="1"/>
          </p:cNvPicPr>
          <p:nvPr/>
        </p:nvPicPr>
        <p:blipFill>
          <a:blip r:embed="rId2"/>
          <a:stretch>
            <a:fillRect/>
          </a:stretch>
        </p:blipFill>
        <p:spPr>
          <a:xfrm>
            <a:off x="6806027" y="2265500"/>
            <a:ext cx="2389947" cy="304261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4C36F47-610D-4A7E-F231-AC8C9B5AB4F6}"/>
              </a:ext>
            </a:extLst>
          </p:cNvPr>
          <p:cNvPicPr>
            <a:picLocks noChangeAspect="1"/>
          </p:cNvPicPr>
          <p:nvPr/>
        </p:nvPicPr>
        <p:blipFill>
          <a:blip r:embed="rId3"/>
          <a:stretch>
            <a:fillRect/>
          </a:stretch>
        </p:blipFill>
        <p:spPr>
          <a:xfrm>
            <a:off x="9195351" y="2265708"/>
            <a:ext cx="2998305" cy="3042203"/>
          </a:xfrm>
          <a:prstGeom prst="rect">
            <a:avLst/>
          </a:prstGeom>
        </p:spPr>
      </p:pic>
      <p:pic>
        <p:nvPicPr>
          <p:cNvPr id="7" name="Picture 6" descr="A table with many black and white text&#10;&#10;Description automatically generated">
            <a:extLst>
              <a:ext uri="{FF2B5EF4-FFF2-40B4-BE49-F238E27FC236}">
                <a16:creationId xmlns:a16="http://schemas.microsoft.com/office/drawing/2014/main" id="{85A1AC51-FFC0-F8C8-1077-9E6B105EF123}"/>
              </a:ext>
            </a:extLst>
          </p:cNvPr>
          <p:cNvPicPr>
            <a:picLocks noChangeAspect="1"/>
          </p:cNvPicPr>
          <p:nvPr/>
        </p:nvPicPr>
        <p:blipFill>
          <a:blip r:embed="rId4"/>
          <a:stretch>
            <a:fillRect/>
          </a:stretch>
        </p:blipFill>
        <p:spPr>
          <a:xfrm>
            <a:off x="6625" y="4381914"/>
            <a:ext cx="6804990" cy="2500518"/>
          </a:xfrm>
          <a:prstGeom prst="rect">
            <a:avLst/>
          </a:prstGeom>
        </p:spPr>
      </p:pic>
      <p:sp>
        <p:nvSpPr>
          <p:cNvPr id="14" name="TextBox 13">
            <a:extLst>
              <a:ext uri="{FF2B5EF4-FFF2-40B4-BE49-F238E27FC236}">
                <a16:creationId xmlns:a16="http://schemas.microsoft.com/office/drawing/2014/main" id="{F5959BFB-5231-9641-C97B-5F0DBA2ECB07}"/>
              </a:ext>
            </a:extLst>
          </p:cNvPr>
          <p:cNvSpPr txBox="1"/>
          <p:nvPr/>
        </p:nvSpPr>
        <p:spPr>
          <a:xfrm>
            <a:off x="549965" y="4678017"/>
            <a:ext cx="6261652" cy="231914"/>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cxnSp>
        <p:nvCxnSpPr>
          <p:cNvPr id="19" name="Straight Arrow Connector 18">
            <a:extLst>
              <a:ext uri="{FF2B5EF4-FFF2-40B4-BE49-F238E27FC236}">
                <a16:creationId xmlns:a16="http://schemas.microsoft.com/office/drawing/2014/main" id="{278F3D24-7062-6083-6CFD-1EEDB59CEB4B}"/>
              </a:ext>
            </a:extLst>
          </p:cNvPr>
          <p:cNvCxnSpPr/>
          <p:nvPr/>
        </p:nvCxnSpPr>
        <p:spPr>
          <a:xfrm>
            <a:off x="2146851" y="3485320"/>
            <a:ext cx="231913" cy="11860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783E28A-5812-264D-9283-E3061AEC85DD}"/>
              </a:ext>
            </a:extLst>
          </p:cNvPr>
          <p:cNvSpPr txBox="1"/>
          <p:nvPr/>
        </p:nvSpPr>
        <p:spPr>
          <a:xfrm>
            <a:off x="6804990" y="5307495"/>
            <a:ext cx="53803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After checking, I had determined there was about 273 rows that had null values. These rows were henceforth removed. The final shape of the dataset is 540 rows</a:t>
            </a:r>
          </a:p>
          <a:p>
            <a:r>
              <a:rPr lang="en-US" dirty="0"/>
              <a:t>     and 16 columns</a:t>
            </a:r>
          </a:p>
        </p:txBody>
      </p:sp>
      <p:sp>
        <p:nvSpPr>
          <p:cNvPr id="23" name="TextBox 22">
            <a:extLst>
              <a:ext uri="{FF2B5EF4-FFF2-40B4-BE49-F238E27FC236}">
                <a16:creationId xmlns:a16="http://schemas.microsoft.com/office/drawing/2014/main" id="{5F55C336-C6FC-C83C-AAF1-2DD6B76F38AB}"/>
              </a:ext>
            </a:extLst>
          </p:cNvPr>
          <p:cNvSpPr txBox="1"/>
          <p:nvPr/>
        </p:nvSpPr>
        <p:spPr>
          <a:xfrm>
            <a:off x="8229599" y="2902224"/>
            <a:ext cx="291548" cy="2232990"/>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4" name="Picture 23" descr="A close-up of a screen&#10;&#10;Description automatically generated">
            <a:extLst>
              <a:ext uri="{FF2B5EF4-FFF2-40B4-BE49-F238E27FC236}">
                <a16:creationId xmlns:a16="http://schemas.microsoft.com/office/drawing/2014/main" id="{8DB818A4-23A5-A6BC-3B7C-437FBB6360B2}"/>
              </a:ext>
            </a:extLst>
          </p:cNvPr>
          <p:cNvPicPr>
            <a:picLocks noChangeAspect="1"/>
          </p:cNvPicPr>
          <p:nvPr/>
        </p:nvPicPr>
        <p:blipFill>
          <a:blip r:embed="rId5"/>
          <a:stretch>
            <a:fillRect/>
          </a:stretch>
        </p:blipFill>
        <p:spPr>
          <a:xfrm>
            <a:off x="9274865" y="6209679"/>
            <a:ext cx="2839279" cy="647287"/>
          </a:xfrm>
          <a:prstGeom prst="rect">
            <a:avLst/>
          </a:prstGeom>
        </p:spPr>
      </p:pic>
    </p:spTree>
    <p:extLst>
      <p:ext uri="{BB962C8B-B14F-4D97-AF65-F5344CB8AC3E}">
        <p14:creationId xmlns:p14="http://schemas.microsoft.com/office/powerpoint/2010/main" val="237800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p:tgtEl>
                                          <p:spTgt spid="20"/>
                                        </p:tgtEl>
                                        <p:attrNameLst>
                                          <p:attrName>ppt_y</p:attrName>
                                        </p:attrNameLst>
                                      </p:cBhvr>
                                      <p:tavLst>
                                        <p:tav tm="0">
                                          <p:val>
                                            <p:strVal val="#ppt_y+#ppt_h*1.125000"/>
                                          </p:val>
                                        </p:tav>
                                        <p:tav tm="100000">
                                          <p:val>
                                            <p:strVal val="#ppt_y"/>
                                          </p:val>
                                        </p:tav>
                                      </p:tavLst>
                                    </p:anim>
                                    <p:animEffect transition="in" filter="wipe(up)">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20" grpId="0"/>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8602-2104-1D85-2CAB-2AC164E404A0}"/>
              </a:ext>
            </a:extLst>
          </p:cNvPr>
          <p:cNvSpPr>
            <a:spLocks noGrp="1"/>
          </p:cNvSpPr>
          <p:nvPr>
            <p:ph type="title"/>
          </p:nvPr>
        </p:nvSpPr>
        <p:spPr>
          <a:xfrm>
            <a:off x="-663" y="-238"/>
            <a:ext cx="12190277" cy="2264001"/>
          </a:xfrm>
        </p:spPr>
        <p:txBody>
          <a:bodyPr>
            <a:normAutofit/>
          </a:bodyPr>
          <a:lstStyle/>
          <a:p>
            <a:pPr algn="ctr"/>
            <a:r>
              <a:rPr lang="en-US" dirty="0" err="1"/>
              <a:t>Visualising</a:t>
            </a:r>
            <a:r>
              <a:rPr lang="en-US" dirty="0"/>
              <a:t> the </a:t>
            </a:r>
            <a:r>
              <a:rPr lang="en-US" dirty="0" err="1"/>
              <a:t>datASEt</a:t>
            </a:r>
          </a:p>
        </p:txBody>
      </p:sp>
      <p:pic>
        <p:nvPicPr>
          <p:cNvPr id="4" name="Picture 3" descr="A group of graphs and charts&#10;&#10;Description automatically generated">
            <a:extLst>
              <a:ext uri="{FF2B5EF4-FFF2-40B4-BE49-F238E27FC236}">
                <a16:creationId xmlns:a16="http://schemas.microsoft.com/office/drawing/2014/main" id="{C0C7E2C8-2684-11D0-E70B-7CA647C34AA0}"/>
              </a:ext>
            </a:extLst>
          </p:cNvPr>
          <p:cNvPicPr>
            <a:picLocks noChangeAspect="1"/>
          </p:cNvPicPr>
          <p:nvPr/>
        </p:nvPicPr>
        <p:blipFill>
          <a:blip r:embed="rId2"/>
          <a:stretch>
            <a:fillRect/>
          </a:stretch>
        </p:blipFill>
        <p:spPr>
          <a:xfrm>
            <a:off x="3337129" y="2279373"/>
            <a:ext cx="5524370" cy="4591879"/>
          </a:xfrm>
          <a:prstGeom prst="rect">
            <a:avLst/>
          </a:prstGeom>
        </p:spPr>
      </p:pic>
      <p:sp>
        <p:nvSpPr>
          <p:cNvPr id="3" name="Content Placeholder 2">
            <a:extLst>
              <a:ext uri="{FF2B5EF4-FFF2-40B4-BE49-F238E27FC236}">
                <a16:creationId xmlns:a16="http://schemas.microsoft.com/office/drawing/2014/main" id="{72C84485-5835-E5E1-FE25-0FD94656DCF3}"/>
              </a:ext>
            </a:extLst>
          </p:cNvPr>
          <p:cNvSpPr>
            <a:spLocks noGrp="1"/>
          </p:cNvSpPr>
          <p:nvPr>
            <p:ph idx="1"/>
          </p:nvPr>
        </p:nvSpPr>
        <p:spPr>
          <a:xfrm>
            <a:off x="-663" y="2388970"/>
            <a:ext cx="3337825" cy="956410"/>
          </a:xfrm>
          <a:solidFill>
            <a:srgbClr val="00206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vert="horz" lIns="91440" tIns="45720" rIns="91440" bIns="45720" rtlCol="0" anchor="t">
            <a:normAutofit fontScale="77500" lnSpcReduction="20000"/>
          </a:bodyPr>
          <a:lstStyle/>
          <a:p>
            <a:r>
              <a:rPr lang="en-US" dirty="0"/>
              <a:t>According to the pie chart, only 1 out of 3 people do not have depression</a:t>
            </a:r>
          </a:p>
        </p:txBody>
      </p:sp>
      <p:cxnSp>
        <p:nvCxnSpPr>
          <p:cNvPr id="7" name="Connector: Elbow 6">
            <a:extLst>
              <a:ext uri="{FF2B5EF4-FFF2-40B4-BE49-F238E27FC236}">
                <a16:creationId xmlns:a16="http://schemas.microsoft.com/office/drawing/2014/main" id="{1088B59B-6BC2-E945-E4A6-BD81F3A8E0BD}"/>
              </a:ext>
            </a:extLst>
          </p:cNvPr>
          <p:cNvCxnSpPr/>
          <p:nvPr/>
        </p:nvCxnSpPr>
        <p:spPr>
          <a:xfrm>
            <a:off x="3339547" y="2869095"/>
            <a:ext cx="569843" cy="629478"/>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ABA6EEB-4371-A38B-2495-1876BE29AC6E}"/>
              </a:ext>
            </a:extLst>
          </p:cNvPr>
          <p:cNvSpPr txBox="1">
            <a:spLocks/>
          </p:cNvSpPr>
          <p:nvPr/>
        </p:nvSpPr>
        <p:spPr>
          <a:xfrm>
            <a:off x="9063824" y="5390588"/>
            <a:ext cx="3125792" cy="870270"/>
          </a:xfrm>
          <a:prstGeom prst="rect">
            <a:avLst/>
          </a:prstGeom>
          <a:solidFill>
            <a:srgbClr val="002060"/>
          </a:solidFill>
          <a:ln w="12700" cap="flat" cmpd="sng" algn="ctr">
            <a:solidFill>
              <a:srgbClr val="FF0000"/>
            </a:solidFill>
            <a:prstDash val="solid"/>
            <a:miter lim="800000"/>
          </a:ln>
        </p:spPr>
        <p:style>
          <a:lnRef idx="2">
            <a:schemeClr val="dk1">
              <a:shade val="15000"/>
            </a:schemeClr>
          </a:lnRef>
          <a:fillRef idx="1">
            <a:schemeClr val="dk1"/>
          </a:fillRef>
          <a:effectRef idx="0">
            <a:schemeClr val="dk1"/>
          </a:effectRef>
          <a:fontRef idx="minor">
            <a:schemeClr val="lt1"/>
          </a:fontRef>
        </p:style>
        <p:txBody>
          <a:bodyPr vert="horz" lIns="91440" tIns="45720" rIns="91440" bIns="45720" rtlCol="0" anchor="t">
            <a:normAutofit fontScale="85000" lnSpcReduction="1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lt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lt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lt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lt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Same as the pie chart but in bar chart form</a:t>
            </a:r>
          </a:p>
        </p:txBody>
      </p:sp>
      <p:cxnSp>
        <p:nvCxnSpPr>
          <p:cNvPr id="10" name="Connector: Elbow 9">
            <a:extLst>
              <a:ext uri="{FF2B5EF4-FFF2-40B4-BE49-F238E27FC236}">
                <a16:creationId xmlns:a16="http://schemas.microsoft.com/office/drawing/2014/main" id="{40A698D1-C34C-9B82-E680-8DE135B21FBB}"/>
              </a:ext>
            </a:extLst>
          </p:cNvPr>
          <p:cNvCxnSpPr>
            <a:cxnSpLocks/>
          </p:cNvCxnSpPr>
          <p:nvPr/>
        </p:nvCxnSpPr>
        <p:spPr>
          <a:xfrm flipH="1" flipV="1">
            <a:off x="8726556" y="5247859"/>
            <a:ext cx="337930" cy="503582"/>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screenshot of a phone&#10;&#10;Description automatically generated">
            <a:extLst>
              <a:ext uri="{FF2B5EF4-FFF2-40B4-BE49-F238E27FC236}">
                <a16:creationId xmlns:a16="http://schemas.microsoft.com/office/drawing/2014/main" id="{280020E9-40D3-7047-78CE-C3B9A16E8585}"/>
              </a:ext>
            </a:extLst>
          </p:cNvPr>
          <p:cNvPicPr>
            <a:picLocks noChangeAspect="1"/>
          </p:cNvPicPr>
          <p:nvPr/>
        </p:nvPicPr>
        <p:blipFill rotWithShape="1">
          <a:blip r:embed="rId3"/>
          <a:srcRect r="2671" b="126"/>
          <a:stretch/>
        </p:blipFill>
        <p:spPr>
          <a:xfrm>
            <a:off x="1668532" y="3861352"/>
            <a:ext cx="1062770" cy="2574242"/>
          </a:xfrm>
          <a:prstGeom prst="rect">
            <a:avLst/>
          </a:prstGeom>
        </p:spPr>
      </p:pic>
      <p:cxnSp>
        <p:nvCxnSpPr>
          <p:cNvPr id="12" name="Connector: Curved 11">
            <a:extLst>
              <a:ext uri="{FF2B5EF4-FFF2-40B4-BE49-F238E27FC236}">
                <a16:creationId xmlns:a16="http://schemas.microsoft.com/office/drawing/2014/main" id="{355952FB-C51F-E7E1-EA39-529517EBAFEA}"/>
              </a:ext>
            </a:extLst>
          </p:cNvPr>
          <p:cNvCxnSpPr/>
          <p:nvPr/>
        </p:nvCxnSpPr>
        <p:spPr>
          <a:xfrm>
            <a:off x="2729947" y="4982817"/>
            <a:ext cx="848139" cy="133846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62477BC-F00F-CCAE-C336-E0FDDAA71CBC}"/>
              </a:ext>
            </a:extLst>
          </p:cNvPr>
          <p:cNvSpPr txBox="1"/>
          <p:nvPr/>
        </p:nvSpPr>
        <p:spPr>
          <a:xfrm>
            <a:off x="901149" y="6433929"/>
            <a:ext cx="2597424" cy="276999"/>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(The numbers and what they signify)</a:t>
            </a:r>
          </a:p>
        </p:txBody>
      </p:sp>
      <p:sp>
        <p:nvSpPr>
          <p:cNvPr id="15" name="Content Placeholder 2">
            <a:extLst>
              <a:ext uri="{FF2B5EF4-FFF2-40B4-BE49-F238E27FC236}">
                <a16:creationId xmlns:a16="http://schemas.microsoft.com/office/drawing/2014/main" id="{9512EBE1-0310-EE26-5E7D-CAFB2A027A6E}"/>
              </a:ext>
            </a:extLst>
          </p:cNvPr>
          <p:cNvSpPr txBox="1">
            <a:spLocks/>
          </p:cNvSpPr>
          <p:nvPr/>
        </p:nvSpPr>
        <p:spPr>
          <a:xfrm>
            <a:off x="9249354" y="2534744"/>
            <a:ext cx="2761356" cy="664863"/>
          </a:xfrm>
          <a:prstGeom prst="rect">
            <a:avLst/>
          </a:prstGeom>
          <a:solidFill>
            <a:srgbClr val="002060"/>
          </a:solidFill>
          <a:ln w="12700" cap="flat" cmpd="sng" algn="ctr">
            <a:solidFill>
              <a:srgbClr val="FF0000"/>
            </a:solidFill>
            <a:prstDash val="solid"/>
            <a:miter lim="800000"/>
          </a:ln>
        </p:spPr>
        <p:style>
          <a:lnRef idx="2">
            <a:schemeClr val="dk1">
              <a:shade val="15000"/>
            </a:schemeClr>
          </a:lnRef>
          <a:fillRef idx="1">
            <a:schemeClr val="dk1"/>
          </a:fillRef>
          <a:effectRef idx="0">
            <a:schemeClr val="dk1"/>
          </a:effectRef>
          <a:fontRef idx="minor">
            <a:schemeClr val="lt1"/>
          </a:fontRef>
        </p:style>
        <p:txBody>
          <a:bodyPr vert="horz" lIns="91440" tIns="45720" rIns="91440" bIns="45720" rtlCol="0" anchor="t">
            <a:normAutofit fontScale="77500" lnSpcReduction="2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lt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lt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lt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lt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Histogram of 'Sleep Disturbance' column</a:t>
            </a:r>
          </a:p>
        </p:txBody>
      </p:sp>
      <p:cxnSp>
        <p:nvCxnSpPr>
          <p:cNvPr id="16" name="Connector: Elbow 15">
            <a:extLst>
              <a:ext uri="{FF2B5EF4-FFF2-40B4-BE49-F238E27FC236}">
                <a16:creationId xmlns:a16="http://schemas.microsoft.com/office/drawing/2014/main" id="{782CA202-E61E-8373-1C36-F9E9BBDE9F59}"/>
              </a:ext>
            </a:extLst>
          </p:cNvPr>
          <p:cNvCxnSpPr>
            <a:cxnSpLocks/>
          </p:cNvCxnSpPr>
          <p:nvPr/>
        </p:nvCxnSpPr>
        <p:spPr>
          <a:xfrm flipH="1">
            <a:off x="8726556" y="2816087"/>
            <a:ext cx="510209" cy="1053547"/>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63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wipe(down)">
                                      <p:cBhvr>
                                        <p:cTn id="13" dur="500"/>
                                        <p:tgtEl>
                                          <p:spTgt spid="3">
                                            <p:bg/>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par>
                                <p:cTn id="39" presetID="2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animBg="1"/>
      <p:bldP spid="13"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8602-2104-1D85-2CAB-2AC164E404A0}"/>
              </a:ext>
            </a:extLst>
          </p:cNvPr>
          <p:cNvSpPr>
            <a:spLocks noGrp="1"/>
          </p:cNvSpPr>
          <p:nvPr>
            <p:ph type="title"/>
          </p:nvPr>
        </p:nvSpPr>
        <p:spPr>
          <a:xfrm>
            <a:off x="-663" y="-238"/>
            <a:ext cx="12190277" cy="2264001"/>
          </a:xfrm>
        </p:spPr>
        <p:txBody>
          <a:bodyPr>
            <a:normAutofit/>
          </a:bodyPr>
          <a:lstStyle/>
          <a:p>
            <a:pPr algn="ctr"/>
            <a:r>
              <a:rPr lang="en-US" dirty="0">
                <a:ea typeface="+mj-lt"/>
                <a:cs typeface="+mj-lt"/>
              </a:rPr>
              <a:t>VISUALISING THE DATASET</a:t>
            </a:r>
            <a:endParaRPr lang="en-US" dirty="0"/>
          </a:p>
        </p:txBody>
      </p:sp>
      <p:sp>
        <p:nvSpPr>
          <p:cNvPr id="3" name="Content Placeholder 2">
            <a:extLst>
              <a:ext uri="{FF2B5EF4-FFF2-40B4-BE49-F238E27FC236}">
                <a16:creationId xmlns:a16="http://schemas.microsoft.com/office/drawing/2014/main" id="{72C84485-5835-E5E1-FE25-0FD94656DCF3}"/>
              </a:ext>
            </a:extLst>
          </p:cNvPr>
          <p:cNvSpPr>
            <a:spLocks noGrp="1"/>
          </p:cNvSpPr>
          <p:nvPr>
            <p:ph idx="1"/>
          </p:nvPr>
        </p:nvSpPr>
        <p:spPr>
          <a:xfrm>
            <a:off x="-662" y="2468483"/>
            <a:ext cx="5776226" cy="2752079"/>
          </a:xfrm>
        </p:spPr>
        <p:txBody>
          <a:bodyPr vert="horz" lIns="91440" tIns="45720" rIns="91440" bIns="45720" rtlCol="0" anchor="t">
            <a:normAutofit/>
          </a:bodyPr>
          <a:lstStyle/>
          <a:p>
            <a:pPr marL="457200" indent="-457200">
              <a:buChar char="•"/>
            </a:pPr>
            <a:r>
              <a:rPr lang="en-US" dirty="0"/>
              <a:t>A swarm plot with only 37.5% of the data due to having a large pool of data.</a:t>
            </a:r>
          </a:p>
          <a:p>
            <a:pPr marL="457200" indent="-457200">
              <a:buChar char="•"/>
            </a:pPr>
            <a:r>
              <a:rPr lang="en-US" dirty="0"/>
              <a:t>To show the frequency for each column and row.</a:t>
            </a:r>
          </a:p>
        </p:txBody>
      </p:sp>
      <p:pic>
        <p:nvPicPr>
          <p:cNvPr id="4" name="Picture 3" descr="A graph with text overlay&#10;&#10;Description automatically generated">
            <a:extLst>
              <a:ext uri="{FF2B5EF4-FFF2-40B4-BE49-F238E27FC236}">
                <a16:creationId xmlns:a16="http://schemas.microsoft.com/office/drawing/2014/main" id="{0F7A7D04-CFA3-6E44-FB31-6B98F0C51BAE}"/>
              </a:ext>
            </a:extLst>
          </p:cNvPr>
          <p:cNvPicPr>
            <a:picLocks noChangeAspect="1"/>
          </p:cNvPicPr>
          <p:nvPr/>
        </p:nvPicPr>
        <p:blipFill>
          <a:blip r:embed="rId2"/>
          <a:stretch>
            <a:fillRect/>
          </a:stretch>
        </p:blipFill>
        <p:spPr>
          <a:xfrm>
            <a:off x="5779812" y="2265501"/>
            <a:ext cx="6410325" cy="4314825"/>
          </a:xfrm>
          <a:prstGeom prst="rect">
            <a:avLst/>
          </a:prstGeom>
        </p:spPr>
      </p:pic>
      <p:pic>
        <p:nvPicPr>
          <p:cNvPr id="7" name="Picture 6">
            <a:extLst>
              <a:ext uri="{FF2B5EF4-FFF2-40B4-BE49-F238E27FC236}">
                <a16:creationId xmlns:a16="http://schemas.microsoft.com/office/drawing/2014/main" id="{518AD252-4A37-EE1B-18D9-DAA51EC9A857}"/>
              </a:ext>
            </a:extLst>
          </p:cNvPr>
          <p:cNvPicPr>
            <a:picLocks noChangeAspect="1"/>
          </p:cNvPicPr>
          <p:nvPr/>
        </p:nvPicPr>
        <p:blipFill>
          <a:blip r:embed="rId3"/>
          <a:stretch>
            <a:fillRect/>
          </a:stretch>
        </p:blipFill>
        <p:spPr>
          <a:xfrm>
            <a:off x="-1035" y="6580948"/>
            <a:ext cx="9967705" cy="275811"/>
          </a:xfrm>
          <a:prstGeom prst="rect">
            <a:avLst/>
          </a:prstGeom>
        </p:spPr>
      </p:pic>
    </p:spTree>
    <p:extLst>
      <p:ext uri="{BB962C8B-B14F-4D97-AF65-F5344CB8AC3E}">
        <p14:creationId xmlns:p14="http://schemas.microsoft.com/office/powerpoint/2010/main" val="291811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8602-2104-1D85-2CAB-2AC164E404A0}"/>
              </a:ext>
            </a:extLst>
          </p:cNvPr>
          <p:cNvSpPr>
            <a:spLocks noGrp="1"/>
          </p:cNvSpPr>
          <p:nvPr>
            <p:ph type="title"/>
          </p:nvPr>
        </p:nvSpPr>
        <p:spPr>
          <a:xfrm>
            <a:off x="-663" y="-238"/>
            <a:ext cx="12190277" cy="2264001"/>
          </a:xfrm>
        </p:spPr>
        <p:txBody>
          <a:bodyPr>
            <a:normAutofit/>
          </a:bodyPr>
          <a:lstStyle/>
          <a:p>
            <a:pPr algn="ctr"/>
            <a:r>
              <a:rPr lang="en-US" dirty="0"/>
              <a:t>Correlation</a:t>
            </a:r>
          </a:p>
        </p:txBody>
      </p:sp>
      <p:pic>
        <p:nvPicPr>
          <p:cNvPr id="4" name="Picture 3" descr="A table of numbers and symbols&#10;&#10;Description automatically generated">
            <a:extLst>
              <a:ext uri="{FF2B5EF4-FFF2-40B4-BE49-F238E27FC236}">
                <a16:creationId xmlns:a16="http://schemas.microsoft.com/office/drawing/2014/main" id="{7659AC3D-1AE3-6D76-FFBF-1206FE1A2423}"/>
              </a:ext>
            </a:extLst>
          </p:cNvPr>
          <p:cNvPicPr>
            <a:picLocks noChangeAspect="1"/>
          </p:cNvPicPr>
          <p:nvPr/>
        </p:nvPicPr>
        <p:blipFill>
          <a:blip r:embed="rId2"/>
          <a:stretch>
            <a:fillRect/>
          </a:stretch>
        </p:blipFill>
        <p:spPr>
          <a:xfrm>
            <a:off x="1622149" y="2344186"/>
            <a:ext cx="9133233" cy="4382743"/>
          </a:xfrm>
          <a:prstGeom prst="rect">
            <a:avLst/>
          </a:prstGeom>
        </p:spPr>
      </p:pic>
      <p:sp>
        <p:nvSpPr>
          <p:cNvPr id="3" name="Content Placeholder 2">
            <a:extLst>
              <a:ext uri="{FF2B5EF4-FFF2-40B4-BE49-F238E27FC236}">
                <a16:creationId xmlns:a16="http://schemas.microsoft.com/office/drawing/2014/main" id="{72C84485-5835-E5E1-FE25-0FD94656DCF3}"/>
              </a:ext>
            </a:extLst>
          </p:cNvPr>
          <p:cNvSpPr>
            <a:spLocks noGrp="1"/>
          </p:cNvSpPr>
          <p:nvPr>
            <p:ph idx="1"/>
          </p:nvPr>
        </p:nvSpPr>
        <p:spPr>
          <a:xfrm>
            <a:off x="10753475" y="6523646"/>
            <a:ext cx="1436141" cy="201037"/>
          </a:xfrm>
        </p:spPr>
        <p:txBody>
          <a:bodyPr vert="horz" lIns="91440" tIns="45720" rIns="91440" bIns="45720" rtlCol="0" anchor="t">
            <a:normAutofit fontScale="47500" lnSpcReduction="20000"/>
          </a:bodyPr>
          <a:lstStyle/>
          <a:p>
            <a:r>
              <a:rPr lang="en-US" sz="1600" dirty="0"/>
              <a:t>(what am I looking at)</a:t>
            </a:r>
          </a:p>
        </p:txBody>
      </p:sp>
      <p:pic>
        <p:nvPicPr>
          <p:cNvPr id="6" name="Picture 5" descr="A red and blue squares with white text&#10;&#10;Description automatically generated">
            <a:extLst>
              <a:ext uri="{FF2B5EF4-FFF2-40B4-BE49-F238E27FC236}">
                <a16:creationId xmlns:a16="http://schemas.microsoft.com/office/drawing/2014/main" id="{2C015591-5BAF-91E2-8AE6-18299BD5A956}"/>
              </a:ext>
            </a:extLst>
          </p:cNvPr>
          <p:cNvPicPr>
            <a:picLocks noChangeAspect="1"/>
          </p:cNvPicPr>
          <p:nvPr/>
        </p:nvPicPr>
        <p:blipFill>
          <a:blip r:embed="rId3"/>
          <a:stretch>
            <a:fillRect/>
          </a:stretch>
        </p:blipFill>
        <p:spPr>
          <a:xfrm>
            <a:off x="2329069" y="1506813"/>
            <a:ext cx="7712765" cy="5348493"/>
          </a:xfrm>
          <a:prstGeom prst="rect">
            <a:avLst/>
          </a:prstGeom>
        </p:spPr>
      </p:pic>
      <p:sp>
        <p:nvSpPr>
          <p:cNvPr id="12" name="TextBox 11">
            <a:extLst>
              <a:ext uri="{FF2B5EF4-FFF2-40B4-BE49-F238E27FC236}">
                <a16:creationId xmlns:a16="http://schemas.microsoft.com/office/drawing/2014/main" id="{541F6969-AA1B-B4D8-E692-D7D594F5E23C}"/>
              </a:ext>
            </a:extLst>
          </p:cNvPr>
          <p:cNvSpPr txBox="1"/>
          <p:nvPr/>
        </p:nvSpPr>
        <p:spPr>
          <a:xfrm>
            <a:off x="72888" y="4075043"/>
            <a:ext cx="22528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Darker Red = Higher correlation.</a:t>
            </a:r>
            <a:endParaRPr lang="en-US"/>
          </a:p>
        </p:txBody>
      </p:sp>
      <p:sp>
        <p:nvSpPr>
          <p:cNvPr id="13" name="TextBox 12">
            <a:extLst>
              <a:ext uri="{FF2B5EF4-FFF2-40B4-BE49-F238E27FC236}">
                <a16:creationId xmlns:a16="http://schemas.microsoft.com/office/drawing/2014/main" id="{19333623-1DA1-2208-B750-FEAE9821AA0A}"/>
              </a:ext>
            </a:extLst>
          </p:cNvPr>
          <p:cNvSpPr txBox="1"/>
          <p:nvPr/>
        </p:nvSpPr>
        <p:spPr>
          <a:xfrm>
            <a:off x="10045147" y="4075043"/>
            <a:ext cx="20342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1800" baseline="0" dirty="0">
                <a:latin typeface="Franklin Gothic Medium"/>
              </a:rPr>
              <a:t>Darker Blue = Little to no correlation.</a:t>
            </a:r>
            <a:endParaRPr lang="en-US" dirty="0"/>
          </a:p>
        </p:txBody>
      </p:sp>
      <p:sp>
        <p:nvSpPr>
          <p:cNvPr id="14" name="TextBox 13">
            <a:extLst>
              <a:ext uri="{FF2B5EF4-FFF2-40B4-BE49-F238E27FC236}">
                <a16:creationId xmlns:a16="http://schemas.microsoft.com/office/drawing/2014/main" id="{0727F59D-E14B-D9EE-185D-0DF166729F99}"/>
              </a:ext>
            </a:extLst>
          </p:cNvPr>
          <p:cNvSpPr txBox="1"/>
          <p:nvPr/>
        </p:nvSpPr>
        <p:spPr>
          <a:xfrm>
            <a:off x="10025270" y="1616765"/>
            <a:ext cx="21667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4">
                    <a:lumMod val="75000"/>
                  </a:schemeClr>
                </a:solidFill>
              </a:rPr>
              <a:t>Correlation</a:t>
            </a:r>
            <a:r>
              <a:rPr lang="en-US" dirty="0">
                <a:solidFill>
                  <a:srgbClr val="FF0000"/>
                </a:solidFill>
              </a:rPr>
              <a:t> Heatmap</a:t>
            </a:r>
          </a:p>
        </p:txBody>
      </p:sp>
    </p:spTree>
    <p:extLst>
      <p:ext uri="{BB962C8B-B14F-4D97-AF65-F5344CB8AC3E}">
        <p14:creationId xmlns:p14="http://schemas.microsoft.com/office/powerpoint/2010/main" val="242316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strVal val="#ppt_w*0.70"/>
                                          </p:val>
                                        </p:tav>
                                        <p:tav tm="100000">
                                          <p:val>
                                            <p:strVal val="#ppt_w"/>
                                          </p:val>
                                        </p:tav>
                                      </p:tavLst>
                                    </p:anim>
                                    <p:anim calcmode="lin" valueType="num">
                                      <p:cBhvr>
                                        <p:cTn id="16" dur="1000" fill="hold"/>
                                        <p:tgtEl>
                                          <p:spTgt spid="6"/>
                                        </p:tgtEl>
                                        <p:attrNameLst>
                                          <p:attrName>ppt_h</p:attrName>
                                        </p:attrNameLst>
                                      </p:cBhvr>
                                      <p:tavLst>
                                        <p:tav tm="0">
                                          <p:val>
                                            <p:strVal val="#ppt_h"/>
                                          </p:val>
                                        </p:tav>
                                        <p:tav tm="100000">
                                          <p:val>
                                            <p:strVal val="#ppt_h"/>
                                          </p:val>
                                        </p:tav>
                                      </p:tavLst>
                                    </p:anim>
                                    <p:animEffect transition="in" filter="fade">
                                      <p:cBhvr>
                                        <p:cTn id="17" dur="1000"/>
                                        <p:tgtEl>
                                          <p:spTgt spid="6"/>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3"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8602-2104-1D85-2CAB-2AC164E404A0}"/>
              </a:ext>
            </a:extLst>
          </p:cNvPr>
          <p:cNvSpPr>
            <a:spLocks noGrp="1"/>
          </p:cNvSpPr>
          <p:nvPr>
            <p:ph type="title"/>
          </p:nvPr>
        </p:nvSpPr>
        <p:spPr>
          <a:xfrm>
            <a:off x="-663" y="-238"/>
            <a:ext cx="12190277" cy="2264001"/>
          </a:xfrm>
        </p:spPr>
        <p:txBody>
          <a:bodyPr>
            <a:normAutofit/>
          </a:bodyPr>
          <a:lstStyle/>
          <a:p>
            <a:pPr algn="ctr"/>
            <a:r>
              <a:rPr lang="en-US" sz="4800" dirty="0"/>
              <a:t>RELATIONSHIP BETWEEN '</a:t>
            </a:r>
            <a:r>
              <a:rPr lang="en-US" sz="4800" err="1"/>
              <a:t>dEPRESSION</a:t>
            </a:r>
            <a:r>
              <a:rPr lang="en-US" sz="4800" dirty="0"/>
              <a:t> STATE' &amp; OTHER FEATURES</a:t>
            </a:r>
          </a:p>
        </p:txBody>
      </p:sp>
      <p:sp>
        <p:nvSpPr>
          <p:cNvPr id="3" name="Content Placeholder 2">
            <a:extLst>
              <a:ext uri="{FF2B5EF4-FFF2-40B4-BE49-F238E27FC236}">
                <a16:creationId xmlns:a16="http://schemas.microsoft.com/office/drawing/2014/main" id="{72C84485-5835-E5E1-FE25-0FD94656DCF3}"/>
              </a:ext>
            </a:extLst>
          </p:cNvPr>
          <p:cNvSpPr>
            <a:spLocks noGrp="1"/>
          </p:cNvSpPr>
          <p:nvPr>
            <p:ph idx="1"/>
          </p:nvPr>
        </p:nvSpPr>
        <p:spPr>
          <a:xfrm>
            <a:off x="1457076" y="6318240"/>
            <a:ext cx="9281424" cy="538968"/>
          </a:xfrm>
        </p:spPr>
        <p:txBody>
          <a:bodyPr vert="horz" lIns="91440" tIns="45720" rIns="91440" bIns="45720" rtlCol="0" anchor="ctr">
            <a:normAutofit fontScale="70000" lnSpcReduction="20000"/>
          </a:bodyPr>
          <a:lstStyle/>
          <a:p>
            <a:pPr algn="ctr"/>
            <a:r>
              <a:rPr lang="en-US" dirty="0"/>
              <a:t>(Feature can be inputted in the code located in </a:t>
            </a:r>
            <a:r>
              <a:rPr lang="en-US" dirty="0" err="1"/>
              <a:t>Jupyter</a:t>
            </a:r>
            <a:r>
              <a:rPr lang="en-US" dirty="0"/>
              <a:t> Notebook to infer relationship)</a:t>
            </a:r>
          </a:p>
        </p:txBody>
      </p:sp>
      <p:pic>
        <p:nvPicPr>
          <p:cNvPr id="4" name="Picture 3" descr="A graph of different colored bars&#10;&#10;Description automatically generated">
            <a:extLst>
              <a:ext uri="{FF2B5EF4-FFF2-40B4-BE49-F238E27FC236}">
                <a16:creationId xmlns:a16="http://schemas.microsoft.com/office/drawing/2014/main" id="{78F19D09-CCE5-5292-6F67-35346857C796}"/>
              </a:ext>
            </a:extLst>
          </p:cNvPr>
          <p:cNvPicPr>
            <a:picLocks noChangeAspect="1"/>
          </p:cNvPicPr>
          <p:nvPr/>
        </p:nvPicPr>
        <p:blipFill>
          <a:blip r:embed="rId2"/>
          <a:stretch>
            <a:fillRect/>
          </a:stretch>
        </p:blipFill>
        <p:spPr>
          <a:xfrm>
            <a:off x="1598337" y="2363442"/>
            <a:ext cx="8995328" cy="3959915"/>
          </a:xfrm>
          <a:prstGeom prst="rect">
            <a:avLst/>
          </a:prstGeom>
        </p:spPr>
      </p:pic>
    </p:spTree>
    <p:extLst>
      <p:ext uri="{BB962C8B-B14F-4D97-AF65-F5344CB8AC3E}">
        <p14:creationId xmlns:p14="http://schemas.microsoft.com/office/powerpoint/2010/main" val="242898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8602-2104-1D85-2CAB-2AC164E404A0}"/>
              </a:ext>
            </a:extLst>
          </p:cNvPr>
          <p:cNvSpPr>
            <a:spLocks noGrp="1"/>
          </p:cNvSpPr>
          <p:nvPr>
            <p:ph type="title"/>
          </p:nvPr>
        </p:nvSpPr>
        <p:spPr>
          <a:xfrm>
            <a:off x="-663" y="-238"/>
            <a:ext cx="12190277" cy="2264001"/>
          </a:xfrm>
        </p:spPr>
        <p:txBody>
          <a:bodyPr>
            <a:normAutofit/>
          </a:bodyPr>
          <a:lstStyle/>
          <a:p>
            <a:pPr algn="ctr"/>
            <a:r>
              <a:rPr lang="en-US" dirty="0"/>
              <a:t>T-Test</a:t>
            </a:r>
          </a:p>
        </p:txBody>
      </p:sp>
      <p:pic>
        <p:nvPicPr>
          <p:cNvPr id="4" name="Picture 3" descr="A screenshot of a computer code&#10;&#10;Description automatically generated">
            <a:extLst>
              <a:ext uri="{FF2B5EF4-FFF2-40B4-BE49-F238E27FC236}">
                <a16:creationId xmlns:a16="http://schemas.microsoft.com/office/drawing/2014/main" id="{993C43B3-2F4A-F747-A269-58804723CAC8}"/>
              </a:ext>
            </a:extLst>
          </p:cNvPr>
          <p:cNvPicPr>
            <a:picLocks noChangeAspect="1"/>
          </p:cNvPicPr>
          <p:nvPr/>
        </p:nvPicPr>
        <p:blipFill rotWithShape="1">
          <a:blip r:embed="rId2"/>
          <a:srcRect l="1566" t="1413" b="-353"/>
          <a:stretch/>
        </p:blipFill>
        <p:spPr>
          <a:xfrm>
            <a:off x="3246120" y="2407338"/>
            <a:ext cx="6008967" cy="4097357"/>
          </a:xfrm>
          <a:prstGeom prst="rect">
            <a:avLst/>
          </a:prstGeom>
        </p:spPr>
      </p:pic>
      <p:sp>
        <p:nvSpPr>
          <p:cNvPr id="3" name="Content Placeholder 2">
            <a:extLst>
              <a:ext uri="{FF2B5EF4-FFF2-40B4-BE49-F238E27FC236}">
                <a16:creationId xmlns:a16="http://schemas.microsoft.com/office/drawing/2014/main" id="{72C84485-5835-E5E1-FE25-0FD94656DCF3}"/>
              </a:ext>
            </a:extLst>
          </p:cNvPr>
          <p:cNvSpPr>
            <a:spLocks noGrp="1"/>
          </p:cNvSpPr>
          <p:nvPr>
            <p:ph idx="1"/>
          </p:nvPr>
        </p:nvSpPr>
        <p:spPr/>
        <p:txBody>
          <a:bodyPr vert="horz" lIns="91440" tIns="45720" rIns="91440" bIns="45720" rtlCol="0" anchor="t">
            <a:normAutofit/>
          </a:bodyPr>
          <a:lstStyle/>
          <a:p>
            <a:r>
              <a:rPr lang="en-US" dirty="0">
                <a:ea typeface="+mn-lt"/>
                <a:cs typeface="+mn-lt"/>
              </a:rPr>
              <a:t>After conducting a t-test to compare the sleep disturbance scores between individuals with 'Mild' and 'Severe' depression states. The sleep disturbance scores of the 'Mild' group were compared to those of the 'Severe' group to determine if there is a statistically significant difference between the two groups. The test helps us understand whether the difference in sleep disturbance between these two depression states is meaningful or if it could have occurred by chance."</a:t>
            </a:r>
            <a:endParaRPr lang="en-US" dirty="0"/>
          </a:p>
          <a:p>
            <a:endParaRPr lang="en-US" dirty="0">
              <a:ea typeface="+mn-lt"/>
              <a:cs typeface="+mn-lt"/>
            </a:endParaRPr>
          </a:p>
        </p:txBody>
      </p:sp>
      <p:pic>
        <p:nvPicPr>
          <p:cNvPr id="7" name="Picture 6" descr="A screenshot of a computer code&#10;&#10;Description automatically generated">
            <a:extLst>
              <a:ext uri="{FF2B5EF4-FFF2-40B4-BE49-F238E27FC236}">
                <a16:creationId xmlns:a16="http://schemas.microsoft.com/office/drawing/2014/main" id="{DF7D873E-AC06-E471-BCED-DB088FA064F5}"/>
              </a:ext>
            </a:extLst>
          </p:cNvPr>
          <p:cNvPicPr>
            <a:picLocks noChangeAspect="1"/>
          </p:cNvPicPr>
          <p:nvPr/>
        </p:nvPicPr>
        <p:blipFill rotWithShape="1">
          <a:blip r:embed="rId3"/>
          <a:srcRect l="1218" t="3030" r="108" b="189"/>
          <a:stretch/>
        </p:blipFill>
        <p:spPr>
          <a:xfrm>
            <a:off x="2637183" y="2410032"/>
            <a:ext cx="7231167" cy="4105372"/>
          </a:xfrm>
          <a:prstGeom prst="rect">
            <a:avLst/>
          </a:prstGeom>
        </p:spPr>
      </p:pic>
      <p:sp>
        <p:nvSpPr>
          <p:cNvPr id="6" name="TextBox 5">
            <a:extLst>
              <a:ext uri="{FF2B5EF4-FFF2-40B4-BE49-F238E27FC236}">
                <a16:creationId xmlns:a16="http://schemas.microsoft.com/office/drawing/2014/main" id="{E642E3C5-0F48-A028-6EB9-B1438E1F0B27}"/>
              </a:ext>
            </a:extLst>
          </p:cNvPr>
          <p:cNvSpPr txBox="1"/>
          <p:nvPr/>
        </p:nvSpPr>
        <p:spPr>
          <a:xfrm>
            <a:off x="9866244" y="4446104"/>
            <a:ext cx="225949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There is a significant difference in Agitation.</a:t>
            </a:r>
            <a:endParaRPr lang="en-US" sz="1600"/>
          </a:p>
          <a:p>
            <a:endParaRPr lang="en-US" sz="1600" dirty="0"/>
          </a:p>
          <a:p>
            <a:r>
              <a:rPr lang="en-US" sz="1600" dirty="0"/>
              <a:t>This means people with severe depression feel much more agitated than those with mild depression</a:t>
            </a:r>
            <a:endParaRPr lang="en-US" sz="1600"/>
          </a:p>
        </p:txBody>
      </p:sp>
    </p:spTree>
    <p:extLst>
      <p:ext uri="{BB962C8B-B14F-4D97-AF65-F5344CB8AC3E}">
        <p14:creationId xmlns:p14="http://schemas.microsoft.com/office/powerpoint/2010/main" val="220386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0897BF-87F4-0B03-0E03-6D71D941C4D8}"/>
              </a:ext>
            </a:extLst>
          </p:cNvPr>
          <p:cNvSpPr>
            <a:spLocks noGrp="1"/>
          </p:cNvSpPr>
          <p:nvPr>
            <p:ph type="body" idx="1"/>
          </p:nvPr>
        </p:nvSpPr>
        <p:spPr/>
        <p:txBody>
          <a:bodyPr/>
          <a:lstStyle/>
          <a:p>
            <a:pPr marL="457200" indent="-457200">
              <a:buFont typeface="Wingdings"/>
              <a:buChar char="ü"/>
            </a:pPr>
            <a:r>
              <a:rPr lang="en-US">
                <a:latin typeface="Helvetica Neue"/>
                <a:ea typeface="Helvetica Neue"/>
                <a:cs typeface="Helvetica Neue"/>
              </a:rPr>
              <a:t>Promote Mental Health Awareness</a:t>
            </a:r>
            <a:endParaRPr lang="en-US"/>
          </a:p>
        </p:txBody>
      </p:sp>
      <p:sp>
        <p:nvSpPr>
          <p:cNvPr id="3" name="Content Placeholder 2">
            <a:extLst>
              <a:ext uri="{FF2B5EF4-FFF2-40B4-BE49-F238E27FC236}">
                <a16:creationId xmlns:a16="http://schemas.microsoft.com/office/drawing/2014/main" id="{FCEF314D-6705-CCC8-8A38-C0F6531198C7}"/>
              </a:ext>
            </a:extLst>
          </p:cNvPr>
          <p:cNvSpPr>
            <a:spLocks noGrp="1"/>
          </p:cNvSpPr>
          <p:nvPr>
            <p:ph sz="half" idx="2"/>
          </p:nvPr>
        </p:nvSpPr>
        <p:spPr/>
        <p:txBody>
          <a:bodyPr vert="horz" lIns="91440" tIns="45720" rIns="91440" bIns="45720" rtlCol="0" anchor="t">
            <a:noAutofit/>
          </a:bodyPr>
          <a:lstStyle/>
          <a:p>
            <a:pPr>
              <a:buChar char="•"/>
            </a:pPr>
            <a:r>
              <a:rPr lang="en-US" sz="1800" dirty="0">
                <a:ea typeface="+mn-lt"/>
                <a:cs typeface="+mn-lt"/>
              </a:rPr>
              <a:t>Training and Education: Provide training sessions for employees and management to raise awareness about mental health issues, their signs, and how to seek help.</a:t>
            </a:r>
            <a:endParaRPr lang="en-US" sz="1800"/>
          </a:p>
          <a:p>
            <a:pPr>
              <a:buChar char="•"/>
            </a:pPr>
            <a:r>
              <a:rPr lang="en-US" sz="1800" dirty="0">
                <a:ea typeface="+mn-lt"/>
                <a:cs typeface="+mn-lt"/>
              </a:rPr>
              <a:t>Open Dialogue: Encourage open conversations about mental health to reduce stigma and create an inclusive environment where employees feel comfortable discussing their challenges.</a:t>
            </a:r>
            <a:endParaRPr lang="en-US" sz="1800"/>
          </a:p>
        </p:txBody>
      </p:sp>
      <p:sp>
        <p:nvSpPr>
          <p:cNvPr id="4" name="Text Placeholder 3">
            <a:extLst>
              <a:ext uri="{FF2B5EF4-FFF2-40B4-BE49-F238E27FC236}">
                <a16:creationId xmlns:a16="http://schemas.microsoft.com/office/drawing/2014/main" id="{84683642-8CC5-016C-623D-969BB09D2547}"/>
              </a:ext>
            </a:extLst>
          </p:cNvPr>
          <p:cNvSpPr>
            <a:spLocks noGrp="1"/>
          </p:cNvSpPr>
          <p:nvPr>
            <p:ph type="body" sz="quarter" idx="3"/>
          </p:nvPr>
        </p:nvSpPr>
        <p:spPr/>
        <p:txBody>
          <a:bodyPr/>
          <a:lstStyle/>
          <a:p>
            <a:pPr marL="457200" indent="-457200">
              <a:buFont typeface="Wingdings" panose="020B0604020202020204" pitchFamily="34" charset="0"/>
              <a:buChar char="ü"/>
            </a:pPr>
            <a:r>
              <a:rPr lang="en-US" dirty="0">
                <a:latin typeface="Helvetica Neue"/>
                <a:ea typeface="Helvetica Neue"/>
                <a:cs typeface="Helvetica Neue"/>
              </a:rPr>
              <a:t>Implement Supportive Policies</a:t>
            </a:r>
            <a:endParaRPr lang="en-US" dirty="0"/>
          </a:p>
        </p:txBody>
      </p:sp>
      <p:sp>
        <p:nvSpPr>
          <p:cNvPr id="5" name="Content Placeholder 4">
            <a:extLst>
              <a:ext uri="{FF2B5EF4-FFF2-40B4-BE49-F238E27FC236}">
                <a16:creationId xmlns:a16="http://schemas.microsoft.com/office/drawing/2014/main" id="{F67C3071-4833-C329-325F-A831B2DEA6B0}"/>
              </a:ext>
            </a:extLst>
          </p:cNvPr>
          <p:cNvSpPr>
            <a:spLocks noGrp="1"/>
          </p:cNvSpPr>
          <p:nvPr>
            <p:ph sz="quarter" idx="4"/>
          </p:nvPr>
        </p:nvSpPr>
        <p:spPr/>
        <p:txBody>
          <a:bodyPr vert="horz" lIns="91440" tIns="45720" rIns="91440" bIns="45720" rtlCol="0" anchor="t">
            <a:noAutofit/>
          </a:bodyPr>
          <a:lstStyle/>
          <a:p>
            <a:pPr>
              <a:buFont typeface="Arial" panose="020B0604020202020204" pitchFamily="34" charset="0"/>
              <a:buChar char="•"/>
            </a:pPr>
            <a:r>
              <a:rPr lang="en-US" sz="1800" dirty="0">
                <a:ea typeface="+mn-lt"/>
                <a:cs typeface="+mn-lt"/>
              </a:rPr>
              <a:t>Mental Health Days: Allow employees to take mental health days </a:t>
            </a:r>
            <a:r>
              <a:rPr lang="en-US" sz="1800">
                <a:ea typeface="+mn-lt"/>
                <a:cs typeface="+mn-lt"/>
              </a:rPr>
              <a:t>as part of their sick leave to rest and recuperate.</a:t>
            </a:r>
            <a:endParaRPr lang="en-US" sz="1800" dirty="0">
              <a:ea typeface="+mn-lt"/>
              <a:cs typeface="+mn-lt"/>
            </a:endParaRPr>
          </a:p>
          <a:p>
            <a:pPr>
              <a:buFont typeface="Arial" panose="020B0604020202020204" pitchFamily="34" charset="0"/>
              <a:buChar char="•"/>
            </a:pPr>
            <a:r>
              <a:rPr lang="en-US" sz="1800" dirty="0">
                <a:ea typeface="+mn-lt"/>
                <a:cs typeface="+mn-lt"/>
              </a:rPr>
              <a:t>Flexible Work Arrangements: Offer flexible working hours or remote work options to help employees manage stress and maintain a healthy work-life balance.</a:t>
            </a:r>
            <a:endParaRPr lang="en-US" sz="1800">
              <a:ea typeface="+mn-lt"/>
              <a:cs typeface="+mn-lt"/>
            </a:endParaRPr>
          </a:p>
          <a:p>
            <a:pPr>
              <a:buFont typeface="Arial" panose="020B0604020202020204" pitchFamily="34" charset="0"/>
              <a:buChar char="•"/>
            </a:pPr>
            <a:endParaRPr lang="en-US" sz="1800" dirty="0">
              <a:ea typeface="+mn-lt"/>
              <a:cs typeface="+mn-lt"/>
            </a:endParaRPr>
          </a:p>
        </p:txBody>
      </p:sp>
      <p:sp>
        <p:nvSpPr>
          <p:cNvPr id="6" name="Title 5">
            <a:extLst>
              <a:ext uri="{FF2B5EF4-FFF2-40B4-BE49-F238E27FC236}">
                <a16:creationId xmlns:a16="http://schemas.microsoft.com/office/drawing/2014/main" id="{52CA5549-6A10-8571-663E-A4BEFDA8E448}"/>
              </a:ext>
            </a:extLst>
          </p:cNvPr>
          <p:cNvSpPr>
            <a:spLocks noGrp="1"/>
          </p:cNvSpPr>
          <p:nvPr>
            <p:ph type="title"/>
          </p:nvPr>
        </p:nvSpPr>
        <p:spPr>
          <a:xfrm>
            <a:off x="-663" y="-238"/>
            <a:ext cx="12190277" cy="2257375"/>
          </a:xfrm>
        </p:spPr>
        <p:txBody>
          <a:bodyPr/>
          <a:lstStyle/>
          <a:p>
            <a:pPr algn="ctr"/>
            <a:r>
              <a:rPr lang="en-US" dirty="0">
                <a:ea typeface="+mj-lt"/>
                <a:cs typeface="+mj-lt"/>
              </a:rPr>
              <a:t>RECOMMENDED SOLUTIONS</a:t>
            </a:r>
            <a:endParaRPr lang="en-US" dirty="0">
              <a:solidFill>
                <a:srgbClr val="000000"/>
              </a:solidFill>
              <a:ea typeface="+mj-lt"/>
              <a:cs typeface="+mj-lt"/>
            </a:endParaRPr>
          </a:p>
        </p:txBody>
      </p:sp>
    </p:spTree>
    <p:extLst>
      <p:ext uri="{BB962C8B-B14F-4D97-AF65-F5344CB8AC3E}">
        <p14:creationId xmlns:p14="http://schemas.microsoft.com/office/powerpoint/2010/main" val="397958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down)">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down)">
                                      <p:cBhvr>
                                        <p:cTn id="25" dur="500"/>
                                        <p:tgtEl>
                                          <p:spTgt spid="5">
                                            <p:txEl>
                                              <p:pRg st="0" end="0"/>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wipe(down)">
                                      <p:cBhvr>
                                        <p:cTn id="2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7C1825-6FC4-509B-69E7-D6182BD70A2E}"/>
              </a:ext>
            </a:extLst>
          </p:cNvPr>
          <p:cNvSpPr>
            <a:spLocks noGrp="1"/>
          </p:cNvSpPr>
          <p:nvPr>
            <p:ph type="body" sz="half" idx="2"/>
          </p:nvPr>
        </p:nvSpPr>
        <p:spPr>
          <a:xfrm>
            <a:off x="6572294" y="2268204"/>
            <a:ext cx="5639755" cy="4589105"/>
          </a:xfrm>
        </p:spPr>
        <p:txBody>
          <a:bodyPr>
            <a:normAutofit/>
          </a:bodyPr>
          <a:lstStyle/>
          <a:p>
            <a:pPr marL="457200" indent="-457200">
              <a:buFont typeface="Arial" panose="020B0604020202020204" pitchFamily="34" charset="0"/>
              <a:buChar char="•"/>
            </a:pPr>
            <a:r>
              <a:rPr lang="en-US" sz="1600" dirty="0">
                <a:ea typeface="+mn-lt"/>
                <a:cs typeface="+mn-lt"/>
              </a:rPr>
              <a:t>Humans are people with emotions and thinking. In general, this is a good thing as it allows us to be passionate and even create tools and machinery to help with our everyday lives. But with all good things, there are downsides. In this case, it's Mental Health issues, specifically depression</a:t>
            </a:r>
            <a:endParaRPr lang="en-US" dirty="0"/>
          </a:p>
        </p:txBody>
      </p:sp>
      <p:sp>
        <p:nvSpPr>
          <p:cNvPr id="4" name="Title 3">
            <a:extLst>
              <a:ext uri="{FF2B5EF4-FFF2-40B4-BE49-F238E27FC236}">
                <a16:creationId xmlns:a16="http://schemas.microsoft.com/office/drawing/2014/main" id="{B7F8760E-B5EE-6B3B-76FE-1BE8FC38CA3A}"/>
              </a:ext>
            </a:extLst>
          </p:cNvPr>
          <p:cNvSpPr>
            <a:spLocks noGrp="1"/>
          </p:cNvSpPr>
          <p:nvPr>
            <p:ph type="title"/>
          </p:nvPr>
        </p:nvSpPr>
        <p:spPr>
          <a:xfrm>
            <a:off x="1475" y="-14024"/>
            <a:ext cx="12198292" cy="2278428"/>
          </a:xfrm>
        </p:spPr>
        <p:txBody>
          <a:bodyPr/>
          <a:lstStyle/>
          <a:p>
            <a:pPr algn="ctr"/>
            <a:r>
              <a:rPr lang="en-US" dirty="0">
                <a:ea typeface="+mj-lt"/>
                <a:cs typeface="+mj-lt"/>
              </a:rPr>
              <a:t>What is the problem?</a:t>
            </a:r>
            <a:endParaRPr lang="en-US" dirty="0"/>
          </a:p>
        </p:txBody>
      </p:sp>
      <p:pic>
        <p:nvPicPr>
          <p:cNvPr id="2" name="Picture Placeholder 1">
            <a:extLst>
              <a:ext uri="{FF2B5EF4-FFF2-40B4-BE49-F238E27FC236}">
                <a16:creationId xmlns:a16="http://schemas.microsoft.com/office/drawing/2014/main" id="{BB003577-E5C8-40ED-6E39-C22607427534}"/>
              </a:ext>
            </a:extLst>
          </p:cNvPr>
          <p:cNvPicPr>
            <a:picLocks noGrp="1" noChangeAspect="1"/>
          </p:cNvPicPr>
          <p:nvPr>
            <p:ph type="pic" idx="1"/>
          </p:nvPr>
        </p:nvPicPr>
        <p:blipFill>
          <a:blip r:embed="rId2"/>
          <a:srcRect l="9738" r="9738"/>
          <a:stretch/>
        </p:blipFill>
        <p:spPr/>
      </p:pic>
    </p:spTree>
    <p:extLst>
      <p:ext uri="{BB962C8B-B14F-4D97-AF65-F5344CB8AC3E}">
        <p14:creationId xmlns:p14="http://schemas.microsoft.com/office/powerpoint/2010/main" val="98120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0897BF-87F4-0B03-0E03-6D71D941C4D8}"/>
              </a:ext>
            </a:extLst>
          </p:cNvPr>
          <p:cNvSpPr>
            <a:spLocks noGrp="1"/>
          </p:cNvSpPr>
          <p:nvPr>
            <p:ph type="body" idx="1"/>
          </p:nvPr>
        </p:nvSpPr>
        <p:spPr/>
        <p:txBody>
          <a:bodyPr vert="horz" lIns="91440" tIns="45720" rIns="91440" bIns="45720" rtlCol="0" anchor="ctr">
            <a:normAutofit/>
          </a:bodyPr>
          <a:lstStyle/>
          <a:p>
            <a:pPr marL="457200" indent="-457200">
              <a:buFont typeface="Wingdings" panose="020B0604020202020204" pitchFamily="34" charset="0"/>
              <a:buChar char="ü"/>
            </a:pPr>
            <a:r>
              <a:rPr lang="en-US" dirty="0">
                <a:latin typeface="Helvetica Neue"/>
              </a:rPr>
              <a:t>Provide Access to Professional Help</a:t>
            </a:r>
          </a:p>
        </p:txBody>
      </p:sp>
      <p:sp>
        <p:nvSpPr>
          <p:cNvPr id="3" name="Content Placeholder 2">
            <a:extLst>
              <a:ext uri="{FF2B5EF4-FFF2-40B4-BE49-F238E27FC236}">
                <a16:creationId xmlns:a16="http://schemas.microsoft.com/office/drawing/2014/main" id="{FCEF314D-6705-CCC8-8A38-C0F6531198C7}"/>
              </a:ext>
            </a:extLst>
          </p:cNvPr>
          <p:cNvSpPr>
            <a:spLocks noGrp="1"/>
          </p:cNvSpPr>
          <p:nvPr>
            <p:ph sz="half" idx="2"/>
          </p:nvPr>
        </p:nvSpPr>
        <p:spPr/>
        <p:txBody>
          <a:bodyPr vert="horz" lIns="91440" tIns="45720" rIns="91440" bIns="45720" rtlCol="0" anchor="t">
            <a:noAutofit/>
          </a:bodyPr>
          <a:lstStyle/>
          <a:p>
            <a:pPr>
              <a:buFont typeface="Arial" panose="020B0604020202020204" pitchFamily="34" charset="0"/>
              <a:buChar char="•"/>
            </a:pPr>
            <a:r>
              <a:rPr lang="en-US" sz="1800" dirty="0">
                <a:ea typeface="+mn-lt"/>
                <a:cs typeface="+mn-lt"/>
              </a:rPr>
              <a:t>Employee Assistance Programs (EAPs): Offer EAPs that provide confidential counseling services, support groups, and resources for employees struggling with mental health issues.</a:t>
            </a:r>
          </a:p>
          <a:p>
            <a:pPr>
              <a:buFont typeface="Arial" panose="020B0604020202020204" pitchFamily="34" charset="0"/>
              <a:buChar char="•"/>
            </a:pPr>
            <a:r>
              <a:rPr lang="en-US" sz="1800" dirty="0">
                <a:ea typeface="+mn-lt"/>
                <a:cs typeface="+mn-lt"/>
              </a:rPr>
              <a:t>Health Benefits: Ensure that health insurance plans cover mental health services, including therapy and medication.</a:t>
            </a:r>
          </a:p>
          <a:p>
            <a:pPr>
              <a:buFont typeface="Arial" panose="020B0604020202020204" pitchFamily="34" charset="0"/>
              <a:buChar char="•"/>
            </a:pPr>
            <a:endParaRPr lang="en-US" sz="1800" dirty="0">
              <a:ea typeface="+mn-lt"/>
              <a:cs typeface="+mn-lt"/>
            </a:endParaRPr>
          </a:p>
        </p:txBody>
      </p:sp>
      <p:sp>
        <p:nvSpPr>
          <p:cNvPr id="4" name="Text Placeholder 3">
            <a:extLst>
              <a:ext uri="{FF2B5EF4-FFF2-40B4-BE49-F238E27FC236}">
                <a16:creationId xmlns:a16="http://schemas.microsoft.com/office/drawing/2014/main" id="{84683642-8CC5-016C-623D-969BB09D2547}"/>
              </a:ext>
            </a:extLst>
          </p:cNvPr>
          <p:cNvSpPr>
            <a:spLocks noGrp="1"/>
          </p:cNvSpPr>
          <p:nvPr>
            <p:ph type="body" sz="quarter" idx="3"/>
          </p:nvPr>
        </p:nvSpPr>
        <p:spPr/>
        <p:txBody>
          <a:bodyPr vert="horz" lIns="91440" tIns="45720" rIns="91440" bIns="45720" rtlCol="0" anchor="ctr">
            <a:normAutofit/>
          </a:bodyPr>
          <a:lstStyle/>
          <a:p>
            <a:pPr marL="457200" indent="-457200">
              <a:buFont typeface="Wingdings" panose="020B0604020202020204" pitchFamily="34" charset="0"/>
              <a:buChar char="ü"/>
            </a:pPr>
            <a:r>
              <a:rPr lang="en-US" dirty="0">
                <a:latin typeface="Helvetica Neue"/>
              </a:rPr>
              <a:t>Foster a Supportive Work Environment</a:t>
            </a:r>
          </a:p>
        </p:txBody>
      </p:sp>
      <p:sp>
        <p:nvSpPr>
          <p:cNvPr id="5" name="Content Placeholder 4">
            <a:extLst>
              <a:ext uri="{FF2B5EF4-FFF2-40B4-BE49-F238E27FC236}">
                <a16:creationId xmlns:a16="http://schemas.microsoft.com/office/drawing/2014/main" id="{F67C3071-4833-C329-325F-A831B2DEA6B0}"/>
              </a:ext>
            </a:extLst>
          </p:cNvPr>
          <p:cNvSpPr>
            <a:spLocks noGrp="1"/>
          </p:cNvSpPr>
          <p:nvPr>
            <p:ph sz="quarter" idx="4"/>
          </p:nvPr>
        </p:nvSpPr>
        <p:spPr/>
        <p:txBody>
          <a:bodyPr vert="horz" lIns="91440" tIns="45720" rIns="91440" bIns="45720" rtlCol="0" anchor="t">
            <a:noAutofit/>
          </a:bodyPr>
          <a:lstStyle/>
          <a:p>
            <a:pPr>
              <a:buFont typeface="Arial" panose="020B0604020202020204" pitchFamily="34" charset="0"/>
              <a:buChar char="•"/>
            </a:pPr>
            <a:r>
              <a:rPr lang="en-US" sz="1800" dirty="0">
                <a:ea typeface="+mn-lt"/>
                <a:cs typeface="+mn-lt"/>
              </a:rPr>
              <a:t>Wellness Programs: Develop wellness programs that include activities such as yoga, meditation, and exercise to promote physical and mental well-being.</a:t>
            </a:r>
          </a:p>
          <a:p>
            <a:pPr>
              <a:buFont typeface="Arial" panose="020B0604020202020204" pitchFamily="34" charset="0"/>
              <a:buChar char="•"/>
            </a:pPr>
            <a:r>
              <a:rPr lang="en-US" sz="1800" dirty="0">
                <a:ea typeface="+mn-lt"/>
                <a:cs typeface="+mn-lt"/>
              </a:rPr>
              <a:t>Stress Management: Offer workshops on stress management techniques, time management, and resilience building.</a:t>
            </a:r>
          </a:p>
          <a:p>
            <a:pPr>
              <a:buFont typeface="Arial" panose="020B0604020202020204" pitchFamily="34" charset="0"/>
              <a:buChar char="•"/>
            </a:pPr>
            <a:endParaRPr lang="en-US" sz="1800" dirty="0">
              <a:ea typeface="+mn-lt"/>
              <a:cs typeface="+mn-lt"/>
            </a:endParaRPr>
          </a:p>
        </p:txBody>
      </p:sp>
      <p:sp>
        <p:nvSpPr>
          <p:cNvPr id="6" name="Title 5">
            <a:extLst>
              <a:ext uri="{FF2B5EF4-FFF2-40B4-BE49-F238E27FC236}">
                <a16:creationId xmlns:a16="http://schemas.microsoft.com/office/drawing/2014/main" id="{52CA5549-6A10-8571-663E-A4BEFDA8E448}"/>
              </a:ext>
            </a:extLst>
          </p:cNvPr>
          <p:cNvSpPr>
            <a:spLocks noGrp="1"/>
          </p:cNvSpPr>
          <p:nvPr>
            <p:ph type="title"/>
          </p:nvPr>
        </p:nvSpPr>
        <p:spPr>
          <a:xfrm>
            <a:off x="-663" y="-238"/>
            <a:ext cx="12190277" cy="2257375"/>
          </a:xfrm>
        </p:spPr>
        <p:txBody>
          <a:bodyPr/>
          <a:lstStyle/>
          <a:p>
            <a:pPr algn="ctr"/>
            <a:r>
              <a:rPr lang="en-US" dirty="0">
                <a:ea typeface="+mj-lt"/>
                <a:cs typeface="+mj-lt"/>
              </a:rPr>
              <a:t>RECOMMENDED SOLUTIONS</a:t>
            </a:r>
            <a:endParaRPr lang="en-US" dirty="0">
              <a:solidFill>
                <a:srgbClr val="000000"/>
              </a:solidFill>
              <a:ea typeface="+mj-lt"/>
              <a:cs typeface="+mj-lt"/>
            </a:endParaRPr>
          </a:p>
        </p:txBody>
      </p:sp>
    </p:spTree>
    <p:extLst>
      <p:ext uri="{BB962C8B-B14F-4D97-AF65-F5344CB8AC3E}">
        <p14:creationId xmlns:p14="http://schemas.microsoft.com/office/powerpoint/2010/main" val="338384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0897BF-87F4-0B03-0E03-6D71D941C4D8}"/>
              </a:ext>
            </a:extLst>
          </p:cNvPr>
          <p:cNvSpPr>
            <a:spLocks noGrp="1"/>
          </p:cNvSpPr>
          <p:nvPr>
            <p:ph type="body" idx="1"/>
          </p:nvPr>
        </p:nvSpPr>
        <p:spPr/>
        <p:txBody>
          <a:bodyPr vert="horz" lIns="91440" tIns="45720" rIns="91440" bIns="45720" rtlCol="0" anchor="ctr">
            <a:normAutofit/>
          </a:bodyPr>
          <a:lstStyle/>
          <a:p>
            <a:pPr marL="457200" indent="-457200">
              <a:buFont typeface="Wingdings" panose="020B0604020202020204" pitchFamily="34" charset="0"/>
              <a:buChar char="ü"/>
            </a:pPr>
            <a:r>
              <a:rPr lang="en-US" dirty="0">
                <a:latin typeface="Helvetica Neue"/>
              </a:rPr>
              <a:t>Regular Check-ins and Feedback</a:t>
            </a:r>
          </a:p>
        </p:txBody>
      </p:sp>
      <p:sp>
        <p:nvSpPr>
          <p:cNvPr id="3" name="Content Placeholder 2">
            <a:extLst>
              <a:ext uri="{FF2B5EF4-FFF2-40B4-BE49-F238E27FC236}">
                <a16:creationId xmlns:a16="http://schemas.microsoft.com/office/drawing/2014/main" id="{FCEF314D-6705-CCC8-8A38-C0F6531198C7}"/>
              </a:ext>
            </a:extLst>
          </p:cNvPr>
          <p:cNvSpPr>
            <a:spLocks noGrp="1"/>
          </p:cNvSpPr>
          <p:nvPr>
            <p:ph sz="half" idx="2"/>
          </p:nvPr>
        </p:nvSpPr>
        <p:spPr/>
        <p:txBody>
          <a:bodyPr vert="horz" lIns="91440" tIns="45720" rIns="91440" bIns="45720" rtlCol="0" anchor="t">
            <a:noAutofit/>
          </a:bodyPr>
          <a:lstStyle/>
          <a:p>
            <a:pPr>
              <a:buFont typeface="Arial" panose="020B0604020202020204" pitchFamily="34" charset="0"/>
              <a:buChar char="•"/>
            </a:pPr>
            <a:r>
              <a:rPr lang="en-US" sz="1800" dirty="0">
                <a:ea typeface="+mn-lt"/>
                <a:cs typeface="+mn-lt"/>
              </a:rPr>
              <a:t>Surveys and Assessments: Conduct regular surveys to gauge employee mental health and identify areas for improvement. Use this data to inform policies and initiatives.</a:t>
            </a:r>
          </a:p>
          <a:p>
            <a:pPr>
              <a:buFont typeface="Arial" panose="020B0604020202020204" pitchFamily="34" charset="0"/>
              <a:buChar char="•"/>
            </a:pPr>
            <a:r>
              <a:rPr lang="en-US" sz="1800" dirty="0">
                <a:ea typeface="+mn-lt"/>
                <a:cs typeface="+mn-lt"/>
              </a:rPr>
              <a:t>One-on-One Meetings: Managers should have regular check-ins with their team members to discuss their well-being and offer support.</a:t>
            </a:r>
          </a:p>
          <a:p>
            <a:pPr>
              <a:buFont typeface="Arial" panose="020B0604020202020204" pitchFamily="34" charset="0"/>
              <a:buChar char="•"/>
            </a:pPr>
            <a:endParaRPr lang="en-US" sz="1800" dirty="0">
              <a:ea typeface="+mn-lt"/>
              <a:cs typeface="+mn-lt"/>
            </a:endParaRPr>
          </a:p>
        </p:txBody>
      </p:sp>
      <p:sp>
        <p:nvSpPr>
          <p:cNvPr id="4" name="Text Placeholder 3">
            <a:extLst>
              <a:ext uri="{FF2B5EF4-FFF2-40B4-BE49-F238E27FC236}">
                <a16:creationId xmlns:a16="http://schemas.microsoft.com/office/drawing/2014/main" id="{84683642-8CC5-016C-623D-969BB09D2547}"/>
              </a:ext>
            </a:extLst>
          </p:cNvPr>
          <p:cNvSpPr>
            <a:spLocks noGrp="1"/>
          </p:cNvSpPr>
          <p:nvPr>
            <p:ph type="body" sz="quarter" idx="3"/>
          </p:nvPr>
        </p:nvSpPr>
        <p:spPr/>
        <p:txBody>
          <a:bodyPr vert="horz" lIns="91440" tIns="45720" rIns="91440" bIns="45720" rtlCol="0" anchor="ctr">
            <a:normAutofit/>
          </a:bodyPr>
          <a:lstStyle/>
          <a:p>
            <a:pPr marL="457200" indent="-457200">
              <a:buFont typeface="Wingdings" panose="020B0604020202020204" pitchFamily="34" charset="0"/>
              <a:buChar char="ü"/>
            </a:pPr>
            <a:r>
              <a:rPr lang="en-US" dirty="0">
                <a:latin typeface="Helvetica Neue"/>
              </a:rPr>
              <a:t>Create a Positive Work Culture</a:t>
            </a:r>
          </a:p>
        </p:txBody>
      </p:sp>
      <p:sp>
        <p:nvSpPr>
          <p:cNvPr id="5" name="Content Placeholder 4">
            <a:extLst>
              <a:ext uri="{FF2B5EF4-FFF2-40B4-BE49-F238E27FC236}">
                <a16:creationId xmlns:a16="http://schemas.microsoft.com/office/drawing/2014/main" id="{F67C3071-4833-C329-325F-A831B2DEA6B0}"/>
              </a:ext>
            </a:extLst>
          </p:cNvPr>
          <p:cNvSpPr>
            <a:spLocks noGrp="1"/>
          </p:cNvSpPr>
          <p:nvPr>
            <p:ph sz="quarter" idx="4"/>
          </p:nvPr>
        </p:nvSpPr>
        <p:spPr/>
        <p:txBody>
          <a:bodyPr vert="horz" lIns="91440" tIns="45720" rIns="91440" bIns="45720" rtlCol="0" anchor="t">
            <a:noAutofit/>
          </a:bodyPr>
          <a:lstStyle/>
          <a:p>
            <a:pPr>
              <a:buFont typeface="Arial" panose="020B0604020202020204" pitchFamily="34" charset="0"/>
              <a:buChar char="•"/>
            </a:pPr>
            <a:r>
              <a:rPr lang="en-US" sz="1800" dirty="0">
                <a:ea typeface="+mn-lt"/>
                <a:cs typeface="+mn-lt"/>
              </a:rPr>
              <a:t>Recognition and Rewards: Acknowledge and reward employees' hard work and achievements to boost morale and motivation.</a:t>
            </a:r>
          </a:p>
          <a:p>
            <a:pPr>
              <a:buFont typeface="Arial" panose="020B0604020202020204" pitchFamily="34" charset="0"/>
              <a:buChar char="•"/>
            </a:pPr>
            <a:r>
              <a:rPr lang="en-US" sz="1800" dirty="0">
                <a:ea typeface="+mn-lt"/>
                <a:cs typeface="+mn-lt"/>
              </a:rPr>
              <a:t>Team Building: Organize team-building activities to strengthen relationships and create a sense of community and support among employees.</a:t>
            </a:r>
          </a:p>
          <a:p>
            <a:pPr>
              <a:buFont typeface="Arial" panose="020B0604020202020204" pitchFamily="34" charset="0"/>
              <a:buChar char="•"/>
            </a:pPr>
            <a:endParaRPr lang="en-US" sz="1800" dirty="0">
              <a:ea typeface="+mn-lt"/>
              <a:cs typeface="+mn-lt"/>
            </a:endParaRPr>
          </a:p>
        </p:txBody>
      </p:sp>
      <p:sp>
        <p:nvSpPr>
          <p:cNvPr id="6" name="Title 5">
            <a:extLst>
              <a:ext uri="{FF2B5EF4-FFF2-40B4-BE49-F238E27FC236}">
                <a16:creationId xmlns:a16="http://schemas.microsoft.com/office/drawing/2014/main" id="{52CA5549-6A10-8571-663E-A4BEFDA8E448}"/>
              </a:ext>
            </a:extLst>
          </p:cNvPr>
          <p:cNvSpPr>
            <a:spLocks noGrp="1"/>
          </p:cNvSpPr>
          <p:nvPr>
            <p:ph type="title"/>
          </p:nvPr>
        </p:nvSpPr>
        <p:spPr>
          <a:xfrm>
            <a:off x="-663" y="-238"/>
            <a:ext cx="12190277" cy="2257375"/>
          </a:xfrm>
        </p:spPr>
        <p:txBody>
          <a:bodyPr/>
          <a:lstStyle/>
          <a:p>
            <a:pPr algn="ctr"/>
            <a:r>
              <a:rPr lang="en-US" dirty="0">
                <a:ea typeface="+mj-lt"/>
                <a:cs typeface="+mj-lt"/>
              </a:rPr>
              <a:t>RECOMMENDED SOLUTIONS</a:t>
            </a:r>
            <a:endParaRPr lang="en-US" dirty="0">
              <a:solidFill>
                <a:srgbClr val="000000"/>
              </a:solidFill>
              <a:ea typeface="+mj-lt"/>
              <a:cs typeface="+mj-lt"/>
            </a:endParaRPr>
          </a:p>
        </p:txBody>
      </p:sp>
    </p:spTree>
    <p:extLst>
      <p:ext uri="{BB962C8B-B14F-4D97-AF65-F5344CB8AC3E}">
        <p14:creationId xmlns:p14="http://schemas.microsoft.com/office/powerpoint/2010/main" val="252169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0897BF-87F4-0B03-0E03-6D71D941C4D8}"/>
              </a:ext>
            </a:extLst>
          </p:cNvPr>
          <p:cNvSpPr>
            <a:spLocks noGrp="1"/>
          </p:cNvSpPr>
          <p:nvPr>
            <p:ph type="body" idx="1"/>
          </p:nvPr>
        </p:nvSpPr>
        <p:spPr/>
        <p:txBody>
          <a:bodyPr vert="horz" lIns="91440" tIns="45720" rIns="91440" bIns="45720" rtlCol="0" anchor="ctr">
            <a:normAutofit/>
          </a:bodyPr>
          <a:lstStyle/>
          <a:p>
            <a:pPr marL="457200" indent="-457200">
              <a:buFont typeface="Wingdings" panose="020B0604020202020204" pitchFamily="34" charset="0"/>
              <a:buChar char="ü"/>
            </a:pPr>
            <a:r>
              <a:rPr lang="en-US" dirty="0">
                <a:latin typeface="Helvetica Neue"/>
              </a:rPr>
              <a:t>Leadership Commitment</a:t>
            </a:r>
          </a:p>
        </p:txBody>
      </p:sp>
      <p:sp>
        <p:nvSpPr>
          <p:cNvPr id="3" name="Content Placeholder 2">
            <a:extLst>
              <a:ext uri="{FF2B5EF4-FFF2-40B4-BE49-F238E27FC236}">
                <a16:creationId xmlns:a16="http://schemas.microsoft.com/office/drawing/2014/main" id="{FCEF314D-6705-CCC8-8A38-C0F6531198C7}"/>
              </a:ext>
            </a:extLst>
          </p:cNvPr>
          <p:cNvSpPr>
            <a:spLocks noGrp="1"/>
          </p:cNvSpPr>
          <p:nvPr>
            <p:ph sz="half" idx="2"/>
          </p:nvPr>
        </p:nvSpPr>
        <p:spPr/>
        <p:txBody>
          <a:bodyPr vert="horz" lIns="91440" tIns="45720" rIns="91440" bIns="45720" rtlCol="0" anchor="t">
            <a:noAutofit/>
          </a:bodyPr>
          <a:lstStyle/>
          <a:p>
            <a:pPr>
              <a:buFont typeface="Arial" panose="020B0604020202020204" pitchFamily="34" charset="0"/>
              <a:buChar char="•"/>
            </a:pPr>
            <a:r>
              <a:rPr lang="en-US" sz="1800" dirty="0">
                <a:ea typeface="+mn-lt"/>
                <a:cs typeface="+mn-lt"/>
              </a:rPr>
              <a:t>Lead by Example: Leaders should model healthy behaviors and demonstrate a commitment to mental health by participating in wellness initiatives and openly discussing the importance of mental well-being.</a:t>
            </a:r>
          </a:p>
          <a:p>
            <a:pPr>
              <a:buFont typeface="Arial" panose="020B0604020202020204" pitchFamily="34" charset="0"/>
              <a:buChar char="•"/>
            </a:pPr>
            <a:r>
              <a:rPr lang="en-US" sz="1800" dirty="0">
                <a:ea typeface="+mn-lt"/>
                <a:cs typeface="+mn-lt"/>
              </a:rPr>
              <a:t>Policy Enforcement: Ensure that all mental health policies are consistently enforced and that any signs of discrimination or stigma are promptly addressed.</a:t>
            </a:r>
          </a:p>
          <a:p>
            <a:pPr>
              <a:buFont typeface="Arial" panose="020B0604020202020204" pitchFamily="34" charset="0"/>
              <a:buChar char="•"/>
            </a:pPr>
            <a:endParaRPr lang="en-US" sz="1800" dirty="0">
              <a:ea typeface="+mn-lt"/>
              <a:cs typeface="+mn-lt"/>
            </a:endParaRPr>
          </a:p>
          <a:p>
            <a:pPr>
              <a:buFont typeface="Arial" panose="020B0604020202020204" pitchFamily="34" charset="0"/>
              <a:buChar char="•"/>
            </a:pPr>
            <a:endParaRPr lang="en-US" sz="1800" dirty="0">
              <a:ea typeface="+mn-lt"/>
              <a:cs typeface="+mn-lt"/>
            </a:endParaRPr>
          </a:p>
        </p:txBody>
      </p:sp>
      <p:sp>
        <p:nvSpPr>
          <p:cNvPr id="4" name="Text Placeholder 3">
            <a:extLst>
              <a:ext uri="{FF2B5EF4-FFF2-40B4-BE49-F238E27FC236}">
                <a16:creationId xmlns:a16="http://schemas.microsoft.com/office/drawing/2014/main" id="{84683642-8CC5-016C-623D-969BB09D2547}"/>
              </a:ext>
            </a:extLst>
          </p:cNvPr>
          <p:cNvSpPr>
            <a:spLocks noGrp="1"/>
          </p:cNvSpPr>
          <p:nvPr>
            <p:ph type="body" sz="quarter" idx="3"/>
          </p:nvPr>
        </p:nvSpPr>
        <p:spPr/>
        <p:txBody>
          <a:bodyPr vert="horz" lIns="91440" tIns="45720" rIns="91440" bIns="45720" rtlCol="0" anchor="ctr">
            <a:normAutofit/>
          </a:bodyPr>
          <a:lstStyle/>
          <a:p>
            <a:pPr marL="457200" indent="-457200">
              <a:buFont typeface="Wingdings" panose="020B0604020202020204" pitchFamily="34" charset="0"/>
              <a:buChar char="ü"/>
            </a:pPr>
            <a:r>
              <a:rPr lang="en-US" dirty="0">
                <a:latin typeface="Helvetica Neue"/>
              </a:rPr>
              <a:t>company outings</a:t>
            </a:r>
          </a:p>
        </p:txBody>
      </p:sp>
      <p:sp>
        <p:nvSpPr>
          <p:cNvPr id="5" name="Content Placeholder 4">
            <a:extLst>
              <a:ext uri="{FF2B5EF4-FFF2-40B4-BE49-F238E27FC236}">
                <a16:creationId xmlns:a16="http://schemas.microsoft.com/office/drawing/2014/main" id="{F67C3071-4833-C329-325F-A831B2DEA6B0}"/>
              </a:ext>
            </a:extLst>
          </p:cNvPr>
          <p:cNvSpPr>
            <a:spLocks noGrp="1"/>
          </p:cNvSpPr>
          <p:nvPr>
            <p:ph sz="quarter" idx="4"/>
          </p:nvPr>
        </p:nvSpPr>
        <p:spPr>
          <a:xfrm>
            <a:off x="6409944" y="3594538"/>
            <a:ext cx="5587514" cy="2586806"/>
          </a:xfrm>
        </p:spPr>
        <p:txBody>
          <a:bodyPr vert="horz" lIns="91440" tIns="45720" rIns="91440" bIns="45720" rtlCol="0" anchor="t">
            <a:noAutofit/>
          </a:bodyPr>
          <a:lstStyle/>
          <a:p>
            <a:pPr>
              <a:buFont typeface="Arial" panose="020B0604020202020204" pitchFamily="34" charset="0"/>
              <a:buChar char="•"/>
            </a:pPr>
            <a:r>
              <a:rPr lang="en-US" sz="1600" dirty="0">
                <a:ea typeface="+mn-lt"/>
                <a:cs typeface="+mn-lt"/>
              </a:rPr>
              <a:t>Enhancing Creativity and Innovation: Informal settings can encourage creative thinking and the sharing of new ideas that might not emerge in a more formal work environment. Outings allow employees from different departments to interact and collaborate, potentially leading to innovative solutions and improved workflows.</a:t>
            </a:r>
          </a:p>
          <a:p>
            <a:pPr>
              <a:buFont typeface="Arial" panose="020B0604020202020204" pitchFamily="34" charset="0"/>
              <a:buChar char="•"/>
            </a:pPr>
            <a:r>
              <a:rPr lang="en-US" sz="1600" dirty="0">
                <a:ea typeface="+mn-lt"/>
                <a:cs typeface="+mn-lt"/>
              </a:rPr>
              <a:t>Boosting Morale: Organizing outings can make employees feel valued and appreciated, boosting their morale and motivation. Regular social activities contribute to creating a positive and enjoyable work environment, which can improve job satisfaction and retention.</a:t>
            </a:r>
          </a:p>
          <a:p>
            <a:pPr>
              <a:buFont typeface="Arial" panose="020B0604020202020204" pitchFamily="34" charset="0"/>
              <a:buChar char="•"/>
            </a:pPr>
            <a:endParaRPr lang="en-US" sz="1600" dirty="0">
              <a:ea typeface="+mn-lt"/>
              <a:cs typeface="+mn-lt"/>
            </a:endParaRPr>
          </a:p>
        </p:txBody>
      </p:sp>
      <p:sp>
        <p:nvSpPr>
          <p:cNvPr id="6" name="Title 5">
            <a:extLst>
              <a:ext uri="{FF2B5EF4-FFF2-40B4-BE49-F238E27FC236}">
                <a16:creationId xmlns:a16="http://schemas.microsoft.com/office/drawing/2014/main" id="{52CA5549-6A10-8571-663E-A4BEFDA8E448}"/>
              </a:ext>
            </a:extLst>
          </p:cNvPr>
          <p:cNvSpPr>
            <a:spLocks noGrp="1"/>
          </p:cNvSpPr>
          <p:nvPr>
            <p:ph type="title"/>
          </p:nvPr>
        </p:nvSpPr>
        <p:spPr>
          <a:xfrm>
            <a:off x="-663" y="-238"/>
            <a:ext cx="12190277" cy="2257375"/>
          </a:xfrm>
        </p:spPr>
        <p:txBody>
          <a:bodyPr/>
          <a:lstStyle/>
          <a:p>
            <a:pPr algn="ctr"/>
            <a:r>
              <a:rPr lang="en-US" dirty="0">
                <a:ea typeface="+mj-lt"/>
                <a:cs typeface="+mj-lt"/>
              </a:rPr>
              <a:t>RECOMMENDED SOLUTIONS</a:t>
            </a:r>
            <a:endParaRPr lang="en-US" dirty="0">
              <a:solidFill>
                <a:srgbClr val="000000"/>
              </a:solidFill>
              <a:ea typeface="+mj-lt"/>
              <a:cs typeface="+mj-lt"/>
            </a:endParaRPr>
          </a:p>
        </p:txBody>
      </p:sp>
    </p:spTree>
    <p:extLst>
      <p:ext uri="{BB962C8B-B14F-4D97-AF65-F5344CB8AC3E}">
        <p14:creationId xmlns:p14="http://schemas.microsoft.com/office/powerpoint/2010/main" val="100266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39174-C025-1196-26F4-A1E25ED15DEA}"/>
              </a:ext>
            </a:extLst>
          </p:cNvPr>
          <p:cNvSpPr>
            <a:spLocks noGrp="1"/>
          </p:cNvSpPr>
          <p:nvPr>
            <p:ph type="title"/>
          </p:nvPr>
        </p:nvSpPr>
        <p:spPr>
          <a:xfrm>
            <a:off x="-663" y="-238"/>
            <a:ext cx="12190277" cy="2270627"/>
          </a:xfrm>
        </p:spPr>
        <p:txBody>
          <a:bodyPr/>
          <a:lstStyle/>
          <a:p>
            <a:pPr algn="ctr"/>
            <a:r>
              <a:rPr lang="en-US" dirty="0"/>
              <a:t>Limitations</a:t>
            </a:r>
          </a:p>
        </p:txBody>
      </p:sp>
      <p:sp>
        <p:nvSpPr>
          <p:cNvPr id="3" name="Content Placeholder 2">
            <a:extLst>
              <a:ext uri="{FF2B5EF4-FFF2-40B4-BE49-F238E27FC236}">
                <a16:creationId xmlns:a16="http://schemas.microsoft.com/office/drawing/2014/main" id="{31B6AA29-6AD9-9149-3232-398E35C69254}"/>
              </a:ext>
            </a:extLst>
          </p:cNvPr>
          <p:cNvSpPr>
            <a:spLocks noGrp="1"/>
          </p:cNvSpPr>
          <p:nvPr>
            <p:ph idx="1"/>
          </p:nvPr>
        </p:nvSpPr>
        <p:spPr>
          <a:xfrm>
            <a:off x="960120" y="2587752"/>
            <a:ext cx="7359860" cy="3593592"/>
          </a:xfrm>
        </p:spPr>
        <p:txBody>
          <a:bodyPr vert="horz" lIns="91440" tIns="45720" rIns="91440" bIns="45720" rtlCol="0" anchor="t">
            <a:normAutofit fontScale="92500" lnSpcReduction="20000"/>
          </a:bodyPr>
          <a:lstStyle/>
          <a:p>
            <a:pPr marL="457200" indent="-457200">
              <a:buChar char="•"/>
            </a:pPr>
            <a:r>
              <a:rPr lang="en-US" dirty="0"/>
              <a:t>There was about 273 rows of data missing. </a:t>
            </a:r>
          </a:p>
          <a:p>
            <a:pPr marL="457200" indent="-457200">
              <a:buChar char="•"/>
            </a:pPr>
            <a:r>
              <a:rPr lang="en-US" dirty="0"/>
              <a:t>Those missing data could have provided more insight as well as having a more accurate calculation.</a:t>
            </a:r>
          </a:p>
          <a:p>
            <a:pPr marL="457200" indent="-457200">
              <a:buChar char="•"/>
            </a:pPr>
            <a:r>
              <a:rPr lang="en-US" dirty="0">
                <a:ea typeface="+mn-lt"/>
                <a:cs typeface="+mn-lt"/>
              </a:rPr>
              <a:t>The survey might be biased. For example, the survey might have been done in only Engineering fields.</a:t>
            </a:r>
          </a:p>
          <a:p>
            <a:pPr marL="457200" indent="-457200">
              <a:buChar char="•"/>
            </a:pPr>
            <a:r>
              <a:rPr lang="en-US" dirty="0">
                <a:ea typeface="+mn-lt"/>
                <a:cs typeface="+mn-lt"/>
              </a:rPr>
              <a:t>The data might not account for other confounding variables affecting the Depression State.</a:t>
            </a:r>
            <a:endParaRPr lang="en-US" dirty="0"/>
          </a:p>
        </p:txBody>
      </p:sp>
      <p:pic>
        <p:nvPicPr>
          <p:cNvPr id="4" name="Picture 3" descr="A yellow circle with black text&#10;&#10;Description automatically generated">
            <a:extLst>
              <a:ext uri="{FF2B5EF4-FFF2-40B4-BE49-F238E27FC236}">
                <a16:creationId xmlns:a16="http://schemas.microsoft.com/office/drawing/2014/main" id="{AB2AC8B8-C86B-33A3-B83C-96E23859D066}"/>
              </a:ext>
            </a:extLst>
          </p:cNvPr>
          <p:cNvPicPr>
            <a:picLocks noChangeAspect="1"/>
          </p:cNvPicPr>
          <p:nvPr/>
        </p:nvPicPr>
        <p:blipFill rotWithShape="1">
          <a:blip r:embed="rId2"/>
          <a:srcRect t="322" r="-344" b="8696"/>
          <a:stretch/>
        </p:blipFill>
        <p:spPr>
          <a:xfrm>
            <a:off x="8324153" y="2272748"/>
            <a:ext cx="3866081" cy="3743734"/>
          </a:xfrm>
          <a:prstGeom prst="rect">
            <a:avLst/>
          </a:prstGeom>
        </p:spPr>
      </p:pic>
    </p:spTree>
    <p:extLst>
      <p:ext uri="{BB962C8B-B14F-4D97-AF65-F5344CB8AC3E}">
        <p14:creationId xmlns:p14="http://schemas.microsoft.com/office/powerpoint/2010/main" val="57069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F2DD-31EC-4229-C612-C4AAA2AB86B8}"/>
              </a:ext>
            </a:extLst>
          </p:cNvPr>
          <p:cNvSpPr>
            <a:spLocks noGrp="1"/>
          </p:cNvSpPr>
          <p:nvPr>
            <p:ph type="title"/>
          </p:nvPr>
        </p:nvSpPr>
        <p:spPr>
          <a:xfrm>
            <a:off x="-663" y="-238"/>
            <a:ext cx="12190277" cy="2244123"/>
          </a:xfrm>
        </p:spPr>
        <p:txBody>
          <a:bodyPr/>
          <a:lstStyle/>
          <a:p>
            <a:pPr algn="ctr"/>
            <a:r>
              <a:rPr lang="en-US" dirty="0"/>
              <a:t>Suggestion</a:t>
            </a:r>
          </a:p>
        </p:txBody>
      </p:sp>
      <p:sp>
        <p:nvSpPr>
          <p:cNvPr id="3" name="Content Placeholder 2">
            <a:extLst>
              <a:ext uri="{FF2B5EF4-FFF2-40B4-BE49-F238E27FC236}">
                <a16:creationId xmlns:a16="http://schemas.microsoft.com/office/drawing/2014/main" id="{B40C8AA5-D2BA-0258-635B-1F95B90FBDDC}"/>
              </a:ext>
            </a:extLst>
          </p:cNvPr>
          <p:cNvSpPr>
            <a:spLocks noGrp="1"/>
          </p:cNvSpPr>
          <p:nvPr>
            <p:ph idx="1"/>
          </p:nvPr>
        </p:nvSpPr>
        <p:spPr/>
        <p:txBody>
          <a:bodyPr vert="horz" lIns="91440" tIns="45720" rIns="91440" bIns="45720" rtlCol="0" anchor="t">
            <a:normAutofit fontScale="92500" lnSpcReduction="10000"/>
          </a:bodyPr>
          <a:lstStyle/>
          <a:p>
            <a:pPr marL="342900" indent="-342900">
              <a:buFont typeface="Wingdings" panose="020B0604020202020204" pitchFamily="34" charset="0"/>
              <a:buChar char="Ø"/>
            </a:pPr>
            <a:r>
              <a:rPr lang="en-US" sz="2200" dirty="0"/>
              <a:t>The dataset did not have an open-ended question for other features that were not mentioned in the survey. At the end of the survey, there could have been a text box for applicants to fill in if some other feature was affecting them. </a:t>
            </a:r>
          </a:p>
          <a:p>
            <a:pPr marL="342900" indent="-342900">
              <a:buFont typeface="Wingdings" panose="020B0604020202020204" pitchFamily="34" charset="0"/>
              <a:buChar char="Ø"/>
            </a:pPr>
            <a:r>
              <a:rPr lang="en-US" sz="2200" dirty="0"/>
              <a:t>For example</a:t>
            </a:r>
          </a:p>
          <a:p>
            <a:pPr marL="617220" lvl="1">
              <a:buFont typeface="Courier New" panose="020B0604020202020204" pitchFamily="34" charset="0"/>
              <a:buChar char="o"/>
            </a:pPr>
            <a:r>
              <a:rPr lang="en-US" sz="1900" dirty="0"/>
              <a:t>Genetics</a:t>
            </a:r>
          </a:p>
          <a:p>
            <a:pPr marL="617220" lvl="1">
              <a:buFont typeface="Courier New" panose="020B0604020202020204" pitchFamily="34" charset="0"/>
              <a:buChar char="o"/>
            </a:pPr>
            <a:r>
              <a:rPr lang="en-US" sz="1900" dirty="0"/>
              <a:t>Trauma and Abuse</a:t>
            </a:r>
          </a:p>
          <a:p>
            <a:pPr marL="617220" lvl="1">
              <a:buFont typeface="Courier New" panose="020B0604020202020204" pitchFamily="34" charset="0"/>
              <a:buChar char="o"/>
            </a:pPr>
            <a:r>
              <a:rPr lang="en-US" sz="1900" dirty="0"/>
              <a:t>Substance Use</a:t>
            </a:r>
          </a:p>
          <a:p>
            <a:pPr marL="617220" lvl="1">
              <a:buFont typeface="Courier New" panose="020B0604020202020204" pitchFamily="34" charset="0"/>
              <a:buChar char="o"/>
            </a:pPr>
            <a:r>
              <a:rPr lang="en-US" sz="1900" dirty="0"/>
              <a:t>Chronic Illness or Disability</a:t>
            </a:r>
          </a:p>
          <a:p>
            <a:pPr marL="617220" lvl="1">
              <a:buFont typeface="Courier New" panose="020B0604020202020204" pitchFamily="34" charset="0"/>
              <a:buChar char="o"/>
            </a:pPr>
            <a:r>
              <a:rPr lang="en-US" sz="1900" dirty="0"/>
              <a:t>Cultural Factors</a:t>
            </a:r>
          </a:p>
          <a:p>
            <a:pPr marL="617220" lvl="1">
              <a:buFont typeface="Courier New" panose="020B0604020202020204" pitchFamily="34" charset="0"/>
              <a:buChar char="o"/>
            </a:pPr>
            <a:r>
              <a:rPr lang="en-US" sz="1900" dirty="0"/>
              <a:t>Medication</a:t>
            </a:r>
          </a:p>
        </p:txBody>
      </p:sp>
      <p:pic>
        <p:nvPicPr>
          <p:cNvPr id="4" name="Picture 3" descr="A child holding a stuffed animal&#10;&#10;Description automatically generated">
            <a:extLst>
              <a:ext uri="{FF2B5EF4-FFF2-40B4-BE49-F238E27FC236}">
                <a16:creationId xmlns:a16="http://schemas.microsoft.com/office/drawing/2014/main" id="{97E8C07E-6BF9-59E0-7767-6A7CC154FB6F}"/>
              </a:ext>
            </a:extLst>
          </p:cNvPr>
          <p:cNvPicPr>
            <a:picLocks noChangeAspect="1"/>
          </p:cNvPicPr>
          <p:nvPr/>
        </p:nvPicPr>
        <p:blipFill>
          <a:blip r:embed="rId2"/>
          <a:stretch>
            <a:fillRect/>
          </a:stretch>
        </p:blipFill>
        <p:spPr>
          <a:xfrm>
            <a:off x="6480313" y="3522956"/>
            <a:ext cx="4750906" cy="3171512"/>
          </a:xfrm>
          <a:prstGeom prst="rect">
            <a:avLst/>
          </a:prstGeom>
        </p:spPr>
      </p:pic>
    </p:spTree>
    <p:extLst>
      <p:ext uri="{BB962C8B-B14F-4D97-AF65-F5344CB8AC3E}">
        <p14:creationId xmlns:p14="http://schemas.microsoft.com/office/powerpoint/2010/main" val="250193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F2DD-31EC-4229-C612-C4AAA2AB86B8}"/>
              </a:ext>
            </a:extLst>
          </p:cNvPr>
          <p:cNvSpPr>
            <a:spLocks noGrp="1"/>
          </p:cNvSpPr>
          <p:nvPr>
            <p:ph type="title"/>
          </p:nvPr>
        </p:nvSpPr>
        <p:spPr>
          <a:xfrm>
            <a:off x="-663" y="-238"/>
            <a:ext cx="12190277" cy="2244123"/>
          </a:xfrm>
        </p:spPr>
        <p:txBody>
          <a:bodyPr/>
          <a:lstStyle/>
          <a:p>
            <a:pPr algn="ctr"/>
            <a:r>
              <a:rPr lang="en-US" dirty="0"/>
              <a:t>Assumptions made</a:t>
            </a:r>
          </a:p>
        </p:txBody>
      </p:sp>
      <p:sp>
        <p:nvSpPr>
          <p:cNvPr id="3" name="Content Placeholder 2">
            <a:extLst>
              <a:ext uri="{FF2B5EF4-FFF2-40B4-BE49-F238E27FC236}">
                <a16:creationId xmlns:a16="http://schemas.microsoft.com/office/drawing/2014/main" id="{B40C8AA5-D2BA-0258-635B-1F95B90FBDDC}"/>
              </a:ext>
            </a:extLst>
          </p:cNvPr>
          <p:cNvSpPr>
            <a:spLocks noGrp="1"/>
          </p:cNvSpPr>
          <p:nvPr>
            <p:ph idx="1"/>
          </p:nvPr>
        </p:nvSpPr>
        <p:spPr>
          <a:xfrm>
            <a:off x="960120" y="2587752"/>
            <a:ext cx="6028017" cy="3593592"/>
          </a:xfrm>
        </p:spPr>
        <p:txBody>
          <a:bodyPr vert="horz" lIns="91440" tIns="45720" rIns="91440" bIns="45720" rtlCol="0" anchor="t">
            <a:normAutofit/>
          </a:bodyPr>
          <a:lstStyle/>
          <a:p>
            <a:pPr marL="342900" indent="-342900">
              <a:buFont typeface="Wingdings" panose="020B0604020202020204" pitchFamily="34" charset="0"/>
              <a:buChar char="Ø"/>
            </a:pPr>
            <a:r>
              <a:rPr lang="en-US" sz="2200" dirty="0">
                <a:ea typeface="+mn-lt"/>
                <a:cs typeface="+mn-lt"/>
              </a:rPr>
              <a:t>Assumption in the person actually wants to get better.</a:t>
            </a:r>
          </a:p>
          <a:p>
            <a:pPr marL="342900" indent="-342900">
              <a:buFont typeface="Wingdings" panose="020B0604020202020204" pitchFamily="34" charset="0"/>
              <a:buChar char="Ø"/>
            </a:pPr>
            <a:r>
              <a:rPr lang="en-US" sz="2200" dirty="0">
                <a:ea typeface="+mn-lt"/>
                <a:cs typeface="+mn-lt"/>
              </a:rPr>
              <a:t>Is passionate about his/her work.</a:t>
            </a:r>
          </a:p>
          <a:p>
            <a:pPr marL="342900" indent="-342900">
              <a:buFont typeface="Wingdings" panose="020B0604020202020204" pitchFamily="34" charset="0"/>
              <a:buChar char="Ø"/>
            </a:pPr>
            <a:r>
              <a:rPr lang="en-US" sz="2200" dirty="0"/>
              <a:t>Put in the effort.</a:t>
            </a:r>
          </a:p>
          <a:p>
            <a:pPr marL="342900" indent="-342900">
              <a:buFont typeface="Wingdings" panose="020B0604020202020204" pitchFamily="34" charset="0"/>
              <a:buChar char="Ø"/>
            </a:pPr>
            <a:r>
              <a:rPr lang="en-US" sz="2200" dirty="0"/>
              <a:t>Depression might be incurable but it is treatable.</a:t>
            </a:r>
          </a:p>
        </p:txBody>
      </p:sp>
      <p:pic>
        <p:nvPicPr>
          <p:cNvPr id="5" name="Picture 4" descr="A person pushing a large piece of paper&#10;&#10;Description automatically generated">
            <a:extLst>
              <a:ext uri="{FF2B5EF4-FFF2-40B4-BE49-F238E27FC236}">
                <a16:creationId xmlns:a16="http://schemas.microsoft.com/office/drawing/2014/main" id="{C83AD6AE-4FB2-8BF0-95F4-D1AAB4023DBF}"/>
              </a:ext>
            </a:extLst>
          </p:cNvPr>
          <p:cNvPicPr>
            <a:picLocks noChangeAspect="1"/>
          </p:cNvPicPr>
          <p:nvPr/>
        </p:nvPicPr>
        <p:blipFill>
          <a:blip r:embed="rId2"/>
          <a:stretch>
            <a:fillRect/>
          </a:stretch>
        </p:blipFill>
        <p:spPr>
          <a:xfrm>
            <a:off x="6990522" y="2588017"/>
            <a:ext cx="5009322" cy="3265601"/>
          </a:xfrm>
          <a:prstGeom prst="rect">
            <a:avLst/>
          </a:prstGeom>
        </p:spPr>
      </p:pic>
    </p:spTree>
    <p:extLst>
      <p:ext uri="{BB962C8B-B14F-4D97-AF65-F5344CB8AC3E}">
        <p14:creationId xmlns:p14="http://schemas.microsoft.com/office/powerpoint/2010/main" val="148394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163EC4-78BB-B1A2-3D13-AC07BB1D9BFB}"/>
              </a:ext>
            </a:extLst>
          </p:cNvPr>
          <p:cNvSpPr txBox="1"/>
          <p:nvPr/>
        </p:nvSpPr>
        <p:spPr>
          <a:xfrm>
            <a:off x="0" y="3009327"/>
            <a:ext cx="12191999" cy="830997"/>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800" dirty="0"/>
              <a:t>Q&amp;A SESSION</a:t>
            </a:r>
          </a:p>
        </p:txBody>
      </p:sp>
    </p:spTree>
    <p:extLst>
      <p:ext uri="{BB962C8B-B14F-4D97-AF65-F5344CB8AC3E}">
        <p14:creationId xmlns:p14="http://schemas.microsoft.com/office/powerpoint/2010/main" val="3756873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163EC4-78BB-B1A2-3D13-AC07BB1D9BFB}"/>
              </a:ext>
            </a:extLst>
          </p:cNvPr>
          <p:cNvSpPr txBox="1"/>
          <p:nvPr/>
        </p:nvSpPr>
        <p:spPr>
          <a:xfrm>
            <a:off x="0" y="1591344"/>
            <a:ext cx="12191999" cy="830997"/>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800" dirty="0"/>
              <a:t>THANK YOU!</a:t>
            </a:r>
          </a:p>
        </p:txBody>
      </p:sp>
      <p:pic>
        <p:nvPicPr>
          <p:cNvPr id="3" name="Picture 2" descr="A person in military uniform with helicopters in background&#10;&#10;Description automatically generated">
            <a:extLst>
              <a:ext uri="{FF2B5EF4-FFF2-40B4-BE49-F238E27FC236}">
                <a16:creationId xmlns:a16="http://schemas.microsoft.com/office/drawing/2014/main" id="{C1BFF591-2FC8-8522-5A48-815A51649799}"/>
              </a:ext>
            </a:extLst>
          </p:cNvPr>
          <p:cNvPicPr>
            <a:picLocks noChangeAspect="1"/>
          </p:cNvPicPr>
          <p:nvPr/>
        </p:nvPicPr>
        <p:blipFill>
          <a:blip r:embed="rId2"/>
          <a:stretch>
            <a:fillRect/>
          </a:stretch>
        </p:blipFill>
        <p:spPr>
          <a:xfrm>
            <a:off x="3048000" y="2561546"/>
            <a:ext cx="6096000" cy="4093795"/>
          </a:xfrm>
          <a:prstGeom prst="rect">
            <a:avLst/>
          </a:prstGeom>
        </p:spPr>
      </p:pic>
    </p:spTree>
    <p:extLst>
      <p:ext uri="{BB962C8B-B14F-4D97-AF65-F5344CB8AC3E}">
        <p14:creationId xmlns:p14="http://schemas.microsoft.com/office/powerpoint/2010/main" val="226915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61A99C-4B70-97BA-0D19-5B8CD8BFD6FC}"/>
              </a:ext>
            </a:extLst>
          </p:cNvPr>
          <p:cNvSpPr>
            <a:spLocks noGrp="1"/>
          </p:cNvSpPr>
          <p:nvPr>
            <p:ph type="body" sz="half" idx="2"/>
          </p:nvPr>
        </p:nvSpPr>
        <p:spPr>
          <a:xfrm>
            <a:off x="6573362" y="2269700"/>
            <a:ext cx="5616246" cy="4594131"/>
          </a:xfrm>
        </p:spPr>
        <p:txBody>
          <a:bodyPr>
            <a:normAutofit/>
          </a:bodyPr>
          <a:lstStyle/>
          <a:p>
            <a:pPr marL="171450" indent="-171450">
              <a:buFont typeface="Arial,Sans-Serif" panose="020B0604020202020204" pitchFamily="34" charset="0"/>
              <a:buChar char="•"/>
            </a:pPr>
            <a:r>
              <a:rPr lang="en-US" sz="1600" dirty="0"/>
              <a:t>In general, each human has his/her own struggles as we are all different in one way or another. In a business sense, it would be the business owners , which is the focus for this project.</a:t>
            </a:r>
          </a:p>
          <a:p>
            <a:pPr marL="171450" indent="-171450">
              <a:buFont typeface="Arial,Sans-Serif" panose="020B0604020202020204" pitchFamily="34" charset="0"/>
              <a:buChar char="•"/>
            </a:pPr>
            <a:r>
              <a:rPr lang="en-US" sz="1600" dirty="0"/>
              <a:t>Mental health issues, such as depression, can affect business owners, not only because they might experience these challenges themselves but also because their employees might suffer from them, which in turn can impact the company's revenue.</a:t>
            </a:r>
          </a:p>
          <a:p>
            <a:pPr marL="171450" indent="-171450">
              <a:buFont typeface="Arial,Sans-Serif" panose="020B0604020202020204" pitchFamily="34" charset="0"/>
              <a:buChar char="•"/>
            </a:pPr>
            <a:r>
              <a:rPr lang="en-US" sz="1600" dirty="0"/>
              <a:t>As business owners, they provide services or sell products to customers, who are also human beings and may experience mental health issues, which can influence their purchasing behavior.</a:t>
            </a:r>
          </a:p>
        </p:txBody>
      </p:sp>
      <p:sp>
        <p:nvSpPr>
          <p:cNvPr id="4" name="Title 3">
            <a:extLst>
              <a:ext uri="{FF2B5EF4-FFF2-40B4-BE49-F238E27FC236}">
                <a16:creationId xmlns:a16="http://schemas.microsoft.com/office/drawing/2014/main" id="{0C55AF02-FF71-CF6D-D845-471347AA29D3}"/>
              </a:ext>
            </a:extLst>
          </p:cNvPr>
          <p:cNvSpPr>
            <a:spLocks noGrp="1"/>
          </p:cNvSpPr>
          <p:nvPr>
            <p:ph type="title"/>
          </p:nvPr>
        </p:nvSpPr>
        <p:spPr>
          <a:xfrm>
            <a:off x="-663" y="-238"/>
            <a:ext cx="12190277" cy="2264001"/>
          </a:xfrm>
        </p:spPr>
        <p:txBody>
          <a:bodyPr vert="horz" lIns="91440" tIns="45720" rIns="91440" bIns="45720" rtlCol="0" anchor="ctr">
            <a:normAutofit/>
          </a:bodyPr>
          <a:lstStyle/>
          <a:p>
            <a:pPr algn="ctr"/>
            <a:r>
              <a:rPr lang="en-US" dirty="0">
                <a:ea typeface="+mj-lt"/>
                <a:cs typeface="+mj-lt"/>
              </a:rPr>
              <a:t>WHO IS AFFECTED AND HOW</a:t>
            </a:r>
            <a:endParaRPr lang="en-US" dirty="0"/>
          </a:p>
        </p:txBody>
      </p:sp>
      <p:pic>
        <p:nvPicPr>
          <p:cNvPr id="7" name="Picture Placeholder 6" descr="A person sitting at a desk looking at a computer screen&#10;&#10;Description automatically generated">
            <a:extLst>
              <a:ext uri="{FF2B5EF4-FFF2-40B4-BE49-F238E27FC236}">
                <a16:creationId xmlns:a16="http://schemas.microsoft.com/office/drawing/2014/main" id="{9FAA1026-9BE5-A43B-CEA4-0D9EFB6E8540}"/>
              </a:ext>
            </a:extLst>
          </p:cNvPr>
          <p:cNvPicPr>
            <a:picLocks noGrp="1" noChangeAspect="1"/>
          </p:cNvPicPr>
          <p:nvPr>
            <p:ph type="pic" idx="1"/>
          </p:nvPr>
        </p:nvPicPr>
        <p:blipFill>
          <a:blip r:embed="rId2"/>
          <a:srcRect l="2258" r="2258"/>
          <a:stretch/>
        </p:blipFill>
        <p:spPr/>
      </p:pic>
    </p:spTree>
    <p:extLst>
      <p:ext uri="{BB962C8B-B14F-4D97-AF65-F5344CB8AC3E}">
        <p14:creationId xmlns:p14="http://schemas.microsoft.com/office/powerpoint/2010/main" val="326039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DFFE-9D03-5E26-B597-94DCA78CD43D}"/>
              </a:ext>
            </a:extLst>
          </p:cNvPr>
          <p:cNvSpPr>
            <a:spLocks noGrp="1"/>
          </p:cNvSpPr>
          <p:nvPr>
            <p:ph type="title"/>
          </p:nvPr>
        </p:nvSpPr>
        <p:spPr>
          <a:xfrm>
            <a:off x="124378" y="182621"/>
            <a:ext cx="11940195" cy="1700784"/>
          </a:xfrm>
        </p:spPr>
        <p:txBody>
          <a:bodyPr>
            <a:normAutofit fontScale="90000"/>
          </a:bodyPr>
          <a:lstStyle/>
          <a:p>
            <a:r>
              <a:rPr lang="en-US" sz="5900" dirty="0">
                <a:ea typeface="+mj-lt"/>
                <a:cs typeface="+mj-lt"/>
              </a:rPr>
              <a:t>WHAT IS THE VALUE IN SOLVING THE PROBLEM? WHY SOLVING IT MATTERS?</a:t>
            </a:r>
            <a:endParaRPr lang="en-US" dirty="0"/>
          </a:p>
        </p:txBody>
      </p:sp>
      <p:sp>
        <p:nvSpPr>
          <p:cNvPr id="3" name="Content Placeholder 2">
            <a:extLst>
              <a:ext uri="{FF2B5EF4-FFF2-40B4-BE49-F238E27FC236}">
                <a16:creationId xmlns:a16="http://schemas.microsoft.com/office/drawing/2014/main" id="{4F653649-652F-0EA0-A853-61671FCE09A5}"/>
              </a:ext>
            </a:extLst>
          </p:cNvPr>
          <p:cNvSpPr>
            <a:spLocks noGrp="1"/>
          </p:cNvSpPr>
          <p:nvPr>
            <p:ph sz="half" idx="1"/>
          </p:nvPr>
        </p:nvSpPr>
        <p:spPr/>
        <p:txBody>
          <a:bodyPr vert="horz" lIns="91440" tIns="45720" rIns="91440" bIns="45720" rtlCol="0" anchor="t">
            <a:normAutofit/>
          </a:bodyPr>
          <a:lstStyle/>
          <a:p>
            <a:pPr marL="171450" indent="-171450">
              <a:lnSpc>
                <a:spcPct val="200000"/>
              </a:lnSpc>
              <a:buChar char="•"/>
            </a:pPr>
            <a:r>
              <a:rPr lang="en-US" sz="2400" dirty="0"/>
              <a:t>Improved Employee Well-being</a:t>
            </a:r>
            <a:endParaRPr lang="en-US"/>
          </a:p>
          <a:p>
            <a:pPr marL="171450" indent="-171450">
              <a:lnSpc>
                <a:spcPct val="200000"/>
              </a:lnSpc>
              <a:buChar char="•"/>
            </a:pPr>
            <a:r>
              <a:rPr lang="en-US" sz="2400" dirty="0"/>
              <a:t>Enhanced Productivity</a:t>
            </a:r>
          </a:p>
          <a:p>
            <a:pPr marL="171450" indent="-171450">
              <a:lnSpc>
                <a:spcPct val="200000"/>
              </a:lnSpc>
              <a:buChar char="•"/>
            </a:pPr>
            <a:r>
              <a:rPr lang="en-US" sz="2400" dirty="0"/>
              <a:t>Positive Company Culture</a:t>
            </a:r>
          </a:p>
          <a:p>
            <a:pPr marL="171450" indent="-171450">
              <a:buChar char="•"/>
            </a:pPr>
            <a:endParaRPr lang="en-US" sz="1200" dirty="0"/>
          </a:p>
        </p:txBody>
      </p:sp>
      <p:sp>
        <p:nvSpPr>
          <p:cNvPr id="4" name="Content Placeholder 3">
            <a:extLst>
              <a:ext uri="{FF2B5EF4-FFF2-40B4-BE49-F238E27FC236}">
                <a16:creationId xmlns:a16="http://schemas.microsoft.com/office/drawing/2014/main" id="{A4650959-9193-230C-D47D-6FC2C30C57B6}"/>
              </a:ext>
            </a:extLst>
          </p:cNvPr>
          <p:cNvSpPr>
            <a:spLocks noGrp="1"/>
          </p:cNvSpPr>
          <p:nvPr>
            <p:ph sz="half" idx="2"/>
          </p:nvPr>
        </p:nvSpPr>
        <p:spPr/>
        <p:txBody>
          <a:bodyPr vert="horz" lIns="91440" tIns="45720" rIns="91440" bIns="45720" rtlCol="0" anchor="t">
            <a:normAutofit/>
          </a:bodyPr>
          <a:lstStyle/>
          <a:p>
            <a:pPr marL="171450" indent="-171450">
              <a:lnSpc>
                <a:spcPct val="200000"/>
              </a:lnSpc>
              <a:buChar char="•"/>
            </a:pPr>
            <a:r>
              <a:rPr lang="en-US" sz="2400" dirty="0"/>
              <a:t>Customer Relations</a:t>
            </a:r>
            <a:endParaRPr lang="en-US"/>
          </a:p>
          <a:p>
            <a:pPr marL="171450" indent="-171450">
              <a:lnSpc>
                <a:spcPct val="200000"/>
              </a:lnSpc>
              <a:buChar char="•"/>
            </a:pPr>
            <a:r>
              <a:rPr lang="en-US" sz="2400" dirty="0"/>
              <a:t>Reputation and Brand Image</a:t>
            </a:r>
          </a:p>
          <a:p>
            <a:pPr marL="171450" indent="-171450">
              <a:lnSpc>
                <a:spcPct val="200000"/>
              </a:lnSpc>
              <a:buChar char="•"/>
            </a:pPr>
            <a:r>
              <a:rPr lang="en-US" sz="2400" dirty="0"/>
              <a:t>Economic Impact</a:t>
            </a:r>
          </a:p>
          <a:p>
            <a:pPr marL="171450" indent="-171450">
              <a:buChar char="•"/>
            </a:pPr>
            <a:endParaRPr lang="en-US" sz="1200" dirty="0"/>
          </a:p>
        </p:txBody>
      </p:sp>
    </p:spTree>
    <p:extLst>
      <p:ext uri="{BB962C8B-B14F-4D97-AF65-F5344CB8AC3E}">
        <p14:creationId xmlns:p14="http://schemas.microsoft.com/office/powerpoint/2010/main" val="374378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barn(inVertical)">
                                      <p:cBhvr>
                                        <p:cTn id="16" dur="500"/>
                                        <p:tgtEl>
                                          <p:spTgt spid="4">
                                            <p:txEl>
                                              <p:pRg st="0" end="0"/>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barn(inVertical)">
                                      <p:cBhvr>
                                        <p:cTn id="19" dur="500"/>
                                        <p:tgtEl>
                                          <p:spTgt spid="4">
                                            <p:txEl>
                                              <p:pRg st="1" end="1"/>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arn(inVertical)">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around a table&#10;&#10;Description automatically generated">
            <a:extLst>
              <a:ext uri="{FF2B5EF4-FFF2-40B4-BE49-F238E27FC236}">
                <a16:creationId xmlns:a16="http://schemas.microsoft.com/office/drawing/2014/main" id="{25C5D6BE-8D30-2B27-211B-8860C146D719}"/>
              </a:ext>
            </a:extLst>
          </p:cNvPr>
          <p:cNvPicPr>
            <a:picLocks noGrp="1" noChangeAspect="1"/>
          </p:cNvPicPr>
          <p:nvPr>
            <p:ph type="pic" idx="1"/>
          </p:nvPr>
        </p:nvPicPr>
        <p:blipFill>
          <a:blip r:embed="rId2"/>
          <a:srcRect l="2259" r="2259"/>
          <a:stretch/>
        </p:blipFill>
        <p:spPr/>
      </p:pic>
      <p:sp>
        <p:nvSpPr>
          <p:cNvPr id="3" name="Text Placeholder 2">
            <a:extLst>
              <a:ext uri="{FF2B5EF4-FFF2-40B4-BE49-F238E27FC236}">
                <a16:creationId xmlns:a16="http://schemas.microsoft.com/office/drawing/2014/main" id="{8361A99C-4B70-97BA-0D19-5B8CD8BFD6FC}"/>
              </a:ext>
            </a:extLst>
          </p:cNvPr>
          <p:cNvSpPr>
            <a:spLocks noGrp="1"/>
          </p:cNvSpPr>
          <p:nvPr>
            <p:ph type="body" sz="half" idx="2"/>
          </p:nvPr>
        </p:nvSpPr>
        <p:spPr>
          <a:xfrm>
            <a:off x="6573362" y="2269700"/>
            <a:ext cx="5616246" cy="4594131"/>
          </a:xfrm>
        </p:spPr>
        <p:txBody>
          <a:bodyPr>
            <a:normAutofit/>
          </a:bodyPr>
          <a:lstStyle/>
          <a:p>
            <a:pPr marL="342900" indent="-342900">
              <a:lnSpc>
                <a:spcPct val="100000"/>
              </a:lnSpc>
              <a:buFont typeface="Wingdings" panose="020B0604020202020204" pitchFamily="34" charset="0"/>
              <a:buChar char="Ø"/>
            </a:pPr>
            <a:r>
              <a:rPr lang="en-US" sz="2000" dirty="0"/>
              <a:t>By solving the problem of mental health issues among employees, business owners can foster a healthier and more supportive work environment.</a:t>
            </a:r>
            <a:endParaRPr lang="en-US" dirty="0"/>
          </a:p>
          <a:p>
            <a:pPr marL="342900" indent="-342900">
              <a:lnSpc>
                <a:spcPct val="100000"/>
              </a:lnSpc>
              <a:buFont typeface="Wingdings" panose="020B0604020202020204" pitchFamily="34" charset="0"/>
              <a:buChar char="Ø"/>
            </a:pPr>
            <a:endParaRPr lang="en-US" sz="2000" dirty="0"/>
          </a:p>
          <a:p>
            <a:pPr marL="342900" indent="-342900">
              <a:lnSpc>
                <a:spcPct val="100000"/>
              </a:lnSpc>
              <a:buFont typeface="Wingdings" panose="020B0604020202020204" pitchFamily="34" charset="0"/>
              <a:buChar char="Ø"/>
            </a:pPr>
            <a:r>
              <a:rPr lang="en-US" sz="2000" dirty="0"/>
              <a:t>This can lead to increased job satisfaction, reduced absenteeism, and lower turnover rates, all of which contribute to a more stable and productive workforce.</a:t>
            </a:r>
          </a:p>
        </p:txBody>
      </p:sp>
      <p:sp>
        <p:nvSpPr>
          <p:cNvPr id="4" name="Title 3">
            <a:extLst>
              <a:ext uri="{FF2B5EF4-FFF2-40B4-BE49-F238E27FC236}">
                <a16:creationId xmlns:a16="http://schemas.microsoft.com/office/drawing/2014/main" id="{0C55AF02-FF71-CF6D-D845-471347AA29D3}"/>
              </a:ext>
            </a:extLst>
          </p:cNvPr>
          <p:cNvSpPr>
            <a:spLocks noGrp="1"/>
          </p:cNvSpPr>
          <p:nvPr>
            <p:ph type="title"/>
          </p:nvPr>
        </p:nvSpPr>
        <p:spPr>
          <a:xfrm>
            <a:off x="-663" y="-238"/>
            <a:ext cx="12190277" cy="2264001"/>
          </a:xfrm>
        </p:spPr>
        <p:txBody>
          <a:bodyPr vert="horz" lIns="91440" tIns="45720" rIns="91440" bIns="45720" rtlCol="0" anchor="ctr">
            <a:normAutofit/>
          </a:bodyPr>
          <a:lstStyle/>
          <a:p>
            <a:pPr algn="ctr"/>
            <a:r>
              <a:rPr lang="en-US" dirty="0">
                <a:ea typeface="+mj-lt"/>
                <a:cs typeface="+mj-lt"/>
              </a:rPr>
              <a:t>Improved Employee Well-being</a:t>
            </a:r>
            <a:endParaRPr lang="en-US" dirty="0"/>
          </a:p>
        </p:txBody>
      </p:sp>
    </p:spTree>
    <p:extLst>
      <p:ext uri="{BB962C8B-B14F-4D97-AF65-F5344CB8AC3E}">
        <p14:creationId xmlns:p14="http://schemas.microsoft.com/office/powerpoint/2010/main" val="209140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7C1825-6FC4-509B-69E7-D6182BD70A2E}"/>
              </a:ext>
            </a:extLst>
          </p:cNvPr>
          <p:cNvSpPr>
            <a:spLocks noGrp="1"/>
          </p:cNvSpPr>
          <p:nvPr>
            <p:ph type="body" sz="half" idx="2"/>
          </p:nvPr>
        </p:nvSpPr>
        <p:spPr>
          <a:xfrm>
            <a:off x="6572294" y="2268204"/>
            <a:ext cx="5639755" cy="4589105"/>
          </a:xfrm>
        </p:spPr>
        <p:txBody>
          <a:bodyPr>
            <a:normAutofit/>
          </a:bodyPr>
          <a:lstStyle/>
          <a:p>
            <a:pPr marL="457200" indent="-457200">
              <a:buFont typeface="Wingdings" panose="020B0604020202020204" pitchFamily="34" charset="0"/>
              <a:buChar char="Ø"/>
            </a:pPr>
            <a:r>
              <a:rPr lang="en-US" dirty="0">
                <a:ea typeface="+mn-lt"/>
                <a:cs typeface="+mn-lt"/>
              </a:rPr>
              <a:t>When employees are mentally healthy, they are more likely to be engaged, focused, and efficient in their roles.</a:t>
            </a:r>
            <a:endParaRPr lang="en-US" dirty="0"/>
          </a:p>
          <a:p>
            <a:pPr marL="457200" indent="-457200">
              <a:buFont typeface="Wingdings" panose="020B0604020202020204" pitchFamily="34" charset="0"/>
              <a:buChar char="Ø"/>
            </a:pPr>
            <a:endParaRPr lang="en-US" dirty="0">
              <a:ea typeface="+mn-lt"/>
              <a:cs typeface="+mn-lt"/>
            </a:endParaRPr>
          </a:p>
          <a:p>
            <a:pPr marL="457200" indent="-457200">
              <a:buFont typeface="Wingdings" panose="020B0604020202020204" pitchFamily="34" charset="0"/>
              <a:buChar char="Ø"/>
            </a:pPr>
            <a:r>
              <a:rPr lang="en-US" dirty="0">
                <a:ea typeface="+mn-lt"/>
                <a:cs typeface="+mn-lt"/>
              </a:rPr>
              <a:t>This directly translates to higher productivity levels, which can positively impact the overall performance and revenue of the company.</a:t>
            </a:r>
            <a:endParaRPr lang="en-US"/>
          </a:p>
        </p:txBody>
      </p:sp>
      <p:sp>
        <p:nvSpPr>
          <p:cNvPr id="4" name="Title 3">
            <a:extLst>
              <a:ext uri="{FF2B5EF4-FFF2-40B4-BE49-F238E27FC236}">
                <a16:creationId xmlns:a16="http://schemas.microsoft.com/office/drawing/2014/main" id="{B7F8760E-B5EE-6B3B-76FE-1BE8FC38CA3A}"/>
              </a:ext>
            </a:extLst>
          </p:cNvPr>
          <p:cNvSpPr>
            <a:spLocks noGrp="1"/>
          </p:cNvSpPr>
          <p:nvPr>
            <p:ph type="title"/>
          </p:nvPr>
        </p:nvSpPr>
        <p:spPr>
          <a:xfrm>
            <a:off x="1475" y="-14024"/>
            <a:ext cx="12198292" cy="2278428"/>
          </a:xfrm>
        </p:spPr>
        <p:txBody>
          <a:bodyPr/>
          <a:lstStyle/>
          <a:p>
            <a:pPr algn="ctr"/>
            <a:r>
              <a:rPr lang="en-US" dirty="0">
                <a:ea typeface="+mj-lt"/>
                <a:cs typeface="+mj-lt"/>
              </a:rPr>
              <a:t>Enhanced Productivity</a:t>
            </a:r>
            <a:endParaRPr lang="en-US" dirty="0"/>
          </a:p>
        </p:txBody>
      </p:sp>
      <p:pic>
        <p:nvPicPr>
          <p:cNvPr id="2" name="Picture Placeholder 1" descr="A group of men pulling gears&#10;&#10;Description automatically generated">
            <a:extLst>
              <a:ext uri="{FF2B5EF4-FFF2-40B4-BE49-F238E27FC236}">
                <a16:creationId xmlns:a16="http://schemas.microsoft.com/office/drawing/2014/main" id="{A47821D0-C37D-6199-767E-98DA9626D66D}"/>
              </a:ext>
            </a:extLst>
          </p:cNvPr>
          <p:cNvPicPr>
            <a:picLocks noGrp="1" noChangeAspect="1"/>
          </p:cNvPicPr>
          <p:nvPr>
            <p:ph type="pic" idx="1"/>
          </p:nvPr>
        </p:nvPicPr>
        <p:blipFill>
          <a:blip r:embed="rId2"/>
          <a:srcRect l="2282" r="2282"/>
          <a:stretch/>
        </p:blipFill>
        <p:spPr/>
      </p:pic>
    </p:spTree>
    <p:extLst>
      <p:ext uri="{BB962C8B-B14F-4D97-AF65-F5344CB8AC3E}">
        <p14:creationId xmlns:p14="http://schemas.microsoft.com/office/powerpoint/2010/main" val="172627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EE9548-3F03-F540-F59F-1B378B13DCE8}"/>
              </a:ext>
            </a:extLst>
          </p:cNvPr>
          <p:cNvSpPr>
            <a:spLocks noGrp="1"/>
          </p:cNvSpPr>
          <p:nvPr>
            <p:ph type="body" sz="half" idx="2"/>
          </p:nvPr>
        </p:nvSpPr>
        <p:spPr>
          <a:xfrm>
            <a:off x="6573362" y="2269700"/>
            <a:ext cx="5616247" cy="4594131"/>
          </a:xfrm>
        </p:spPr>
        <p:txBody>
          <a:bodyPr/>
          <a:lstStyle/>
          <a:p>
            <a:pPr marL="342900" indent="-342900">
              <a:buFont typeface="Wingdings" panose="020B0604020202020204" pitchFamily="34" charset="0"/>
              <a:buChar char="Ø"/>
            </a:pPr>
            <a:r>
              <a:rPr lang="en-US" dirty="0">
                <a:ea typeface="+mn-lt"/>
                <a:cs typeface="+mn-lt"/>
              </a:rPr>
              <a:t>Prioritizing mental health helps in creating a positive and inclusive company culture.</a:t>
            </a:r>
          </a:p>
          <a:p>
            <a:pPr marL="342900" indent="-342900">
              <a:buFont typeface="Wingdings" panose="020B0604020202020204" pitchFamily="34" charset="0"/>
              <a:buChar char="Ø"/>
            </a:pPr>
            <a:endParaRPr lang="en-US" dirty="0">
              <a:ea typeface="+mn-lt"/>
              <a:cs typeface="+mn-lt"/>
            </a:endParaRPr>
          </a:p>
          <a:p>
            <a:pPr marL="342900" indent="-342900">
              <a:buFont typeface="Wingdings" panose="020B0604020202020204" pitchFamily="34" charset="0"/>
              <a:buChar char="Ø"/>
            </a:pPr>
            <a:r>
              <a:rPr lang="en-US">
                <a:ea typeface="+mn-lt"/>
                <a:cs typeface="+mn-lt"/>
              </a:rPr>
              <a:t>This can enhance </a:t>
            </a:r>
            <a:r>
              <a:rPr lang="en-US" dirty="0">
                <a:ea typeface="+mn-lt"/>
                <a:cs typeface="+mn-lt"/>
              </a:rPr>
              <a:t>team cohesion, morale, and loyalty among employees, making the organization a more attractive place to work and reducing recruitment costs.</a:t>
            </a:r>
            <a:endParaRPr lang="en-US"/>
          </a:p>
        </p:txBody>
      </p:sp>
      <p:sp>
        <p:nvSpPr>
          <p:cNvPr id="4" name="Title 3">
            <a:extLst>
              <a:ext uri="{FF2B5EF4-FFF2-40B4-BE49-F238E27FC236}">
                <a16:creationId xmlns:a16="http://schemas.microsoft.com/office/drawing/2014/main" id="{4148A7DC-0E65-9AB8-EBA4-C11785FF5822}"/>
              </a:ext>
            </a:extLst>
          </p:cNvPr>
          <p:cNvSpPr>
            <a:spLocks noGrp="1"/>
          </p:cNvSpPr>
          <p:nvPr>
            <p:ph type="title"/>
          </p:nvPr>
        </p:nvSpPr>
        <p:spPr>
          <a:xfrm>
            <a:off x="-663" y="-238"/>
            <a:ext cx="12190277" cy="2264001"/>
          </a:xfrm>
        </p:spPr>
        <p:txBody>
          <a:bodyPr/>
          <a:lstStyle/>
          <a:p>
            <a:pPr algn="ctr"/>
            <a:r>
              <a:rPr lang="en-US" dirty="0">
                <a:ea typeface="+mj-lt"/>
                <a:cs typeface="+mj-lt"/>
              </a:rPr>
              <a:t>Positive Company Culture</a:t>
            </a:r>
            <a:endParaRPr lang="en-US" dirty="0"/>
          </a:p>
        </p:txBody>
      </p:sp>
      <p:pic>
        <p:nvPicPr>
          <p:cNvPr id="11" name="Picture Placeholder 10" descr="Hands being raised up">
            <a:extLst>
              <a:ext uri="{FF2B5EF4-FFF2-40B4-BE49-F238E27FC236}">
                <a16:creationId xmlns:a16="http://schemas.microsoft.com/office/drawing/2014/main" id="{AFDFDEDE-D8CF-F6B1-4680-C34C34BF1ED6}"/>
              </a:ext>
            </a:extLst>
          </p:cNvPr>
          <p:cNvPicPr>
            <a:picLocks noGrp="1" noChangeAspect="1"/>
          </p:cNvPicPr>
          <p:nvPr>
            <p:ph type="pic" idx="1"/>
          </p:nvPr>
        </p:nvPicPr>
        <p:blipFill>
          <a:blip r:embed="rId2"/>
          <a:srcRect l="2230" r="2230"/>
          <a:stretch/>
        </p:blipFill>
        <p:spPr/>
      </p:pic>
    </p:spTree>
    <p:extLst>
      <p:ext uri="{BB962C8B-B14F-4D97-AF65-F5344CB8AC3E}">
        <p14:creationId xmlns:p14="http://schemas.microsoft.com/office/powerpoint/2010/main" val="324252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strips(downLeft)">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looking at a person sitting on a couch&#10;&#10;Description automatically generated">
            <a:extLst>
              <a:ext uri="{FF2B5EF4-FFF2-40B4-BE49-F238E27FC236}">
                <a16:creationId xmlns:a16="http://schemas.microsoft.com/office/drawing/2014/main" id="{B4A9A3F9-8E54-9171-C98A-516C653A82BC}"/>
              </a:ext>
            </a:extLst>
          </p:cNvPr>
          <p:cNvPicPr>
            <a:picLocks noGrp="1" noChangeAspect="1"/>
          </p:cNvPicPr>
          <p:nvPr>
            <p:ph type="pic" idx="1"/>
          </p:nvPr>
        </p:nvPicPr>
        <p:blipFill rotWithShape="1">
          <a:blip r:embed="rId2"/>
          <a:srcRect l="18230" t="433" r="6732" b="-433"/>
          <a:stretch/>
        </p:blipFill>
        <p:spPr>
          <a:xfrm>
            <a:off x="0" y="2267712"/>
            <a:ext cx="6579176" cy="4590293"/>
          </a:xfrm>
        </p:spPr>
      </p:pic>
      <p:sp>
        <p:nvSpPr>
          <p:cNvPr id="3" name="Text Placeholder 2">
            <a:extLst>
              <a:ext uri="{FF2B5EF4-FFF2-40B4-BE49-F238E27FC236}">
                <a16:creationId xmlns:a16="http://schemas.microsoft.com/office/drawing/2014/main" id="{2E0C0237-6169-2713-97D4-BA816635018C}"/>
              </a:ext>
            </a:extLst>
          </p:cNvPr>
          <p:cNvSpPr>
            <a:spLocks noGrp="1"/>
          </p:cNvSpPr>
          <p:nvPr>
            <p:ph type="body" sz="half" idx="2"/>
          </p:nvPr>
        </p:nvSpPr>
        <p:spPr>
          <a:xfrm>
            <a:off x="6573362" y="2269700"/>
            <a:ext cx="5616247" cy="4594131"/>
          </a:xfrm>
        </p:spPr>
        <p:txBody>
          <a:bodyPr/>
          <a:lstStyle/>
          <a:p>
            <a:pPr marL="171450" indent="-171450">
              <a:buFont typeface="Wingdings" panose="020B0604020202020204" pitchFamily="34" charset="0"/>
              <a:buChar char="Ø"/>
            </a:pPr>
            <a:r>
              <a:rPr lang="en-US" dirty="0">
                <a:ea typeface="+mn-lt"/>
                <a:cs typeface="+mn-lt"/>
              </a:rPr>
              <a:t>Business owners who address mental health issues can better relate to their customers, who may also face similar challenges. </a:t>
            </a:r>
          </a:p>
          <a:p>
            <a:endParaRPr lang="en-US" dirty="0">
              <a:ea typeface="+mn-lt"/>
              <a:cs typeface="+mn-lt"/>
            </a:endParaRPr>
          </a:p>
          <a:p>
            <a:pPr marL="171450" indent="-171450">
              <a:buFont typeface="Wingdings" panose="020B0604020202020204" pitchFamily="34" charset="0"/>
              <a:buChar char="Ø"/>
            </a:pPr>
            <a:r>
              <a:rPr lang="en-US" dirty="0">
                <a:ea typeface="+mn-lt"/>
                <a:cs typeface="+mn-lt"/>
              </a:rPr>
              <a:t>Understanding and empathizing with customers' mental health can improve customer service and build stronger relationships, potentially increasing customer satisfaction and loyalty.</a:t>
            </a:r>
            <a:endParaRPr lang="en-US"/>
          </a:p>
        </p:txBody>
      </p:sp>
      <p:sp>
        <p:nvSpPr>
          <p:cNvPr id="4" name="Title 3">
            <a:extLst>
              <a:ext uri="{FF2B5EF4-FFF2-40B4-BE49-F238E27FC236}">
                <a16:creationId xmlns:a16="http://schemas.microsoft.com/office/drawing/2014/main" id="{14F1D902-0079-DA08-B7A3-547B3C3C893B}"/>
              </a:ext>
            </a:extLst>
          </p:cNvPr>
          <p:cNvSpPr>
            <a:spLocks noGrp="1"/>
          </p:cNvSpPr>
          <p:nvPr>
            <p:ph type="title"/>
          </p:nvPr>
        </p:nvSpPr>
        <p:spPr>
          <a:xfrm>
            <a:off x="-663" y="-238"/>
            <a:ext cx="12190277" cy="2264001"/>
          </a:xfrm>
        </p:spPr>
        <p:txBody>
          <a:bodyPr/>
          <a:lstStyle/>
          <a:p>
            <a:pPr algn="ctr"/>
            <a:r>
              <a:rPr lang="en-US" dirty="0">
                <a:ea typeface="+mj-lt"/>
                <a:cs typeface="+mj-lt"/>
              </a:rPr>
              <a:t>Customer Relations</a:t>
            </a:r>
            <a:endParaRPr lang="en-US" dirty="0"/>
          </a:p>
        </p:txBody>
      </p:sp>
    </p:spTree>
    <p:extLst>
      <p:ext uri="{BB962C8B-B14F-4D97-AF65-F5344CB8AC3E}">
        <p14:creationId xmlns:p14="http://schemas.microsoft.com/office/powerpoint/2010/main" val="340931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0C0237-6169-2713-97D4-BA816635018C}"/>
              </a:ext>
            </a:extLst>
          </p:cNvPr>
          <p:cNvSpPr>
            <a:spLocks noGrp="1"/>
          </p:cNvSpPr>
          <p:nvPr>
            <p:ph type="body" sz="half" idx="2"/>
          </p:nvPr>
        </p:nvSpPr>
        <p:spPr>
          <a:xfrm>
            <a:off x="6593240" y="2263074"/>
            <a:ext cx="5596369" cy="4594131"/>
          </a:xfrm>
        </p:spPr>
        <p:txBody>
          <a:bodyPr>
            <a:normAutofit/>
          </a:bodyPr>
          <a:lstStyle/>
          <a:p>
            <a:pPr marL="171450" indent="-171450">
              <a:buFont typeface="Wingdings" panose="020B0604020202020204" pitchFamily="34" charset="0"/>
              <a:buChar char="Ø"/>
            </a:pPr>
            <a:r>
              <a:rPr lang="en-US" dirty="0">
                <a:ea typeface="+mn-lt"/>
                <a:cs typeface="+mn-lt"/>
              </a:rPr>
              <a:t>Companies that actively support mental health initiatives can enhance their reputation and brand image. </a:t>
            </a:r>
            <a:endParaRPr lang="en-US"/>
          </a:p>
          <a:p>
            <a:pPr marL="171450" indent="-171450">
              <a:buFont typeface="Wingdings" panose="020B0604020202020204" pitchFamily="34" charset="0"/>
              <a:buChar char="Ø"/>
            </a:pPr>
            <a:endParaRPr lang="en-US" dirty="0">
              <a:ea typeface="+mn-lt"/>
              <a:cs typeface="+mn-lt"/>
            </a:endParaRPr>
          </a:p>
          <a:p>
            <a:pPr marL="171450" indent="-171450">
              <a:buFont typeface="Wingdings" panose="020B0604020202020204" pitchFamily="34" charset="0"/>
              <a:buChar char="Ø"/>
            </a:pPr>
            <a:r>
              <a:rPr lang="en-US" dirty="0">
                <a:ea typeface="+mn-lt"/>
                <a:cs typeface="+mn-lt"/>
              </a:rPr>
              <a:t>Being seen as a socially responsible and caring organization can attract positive attention from customers, investors, and the broader community.</a:t>
            </a:r>
            <a:endParaRPr lang="en-US"/>
          </a:p>
        </p:txBody>
      </p:sp>
      <p:sp>
        <p:nvSpPr>
          <p:cNvPr id="4" name="Title 3">
            <a:extLst>
              <a:ext uri="{FF2B5EF4-FFF2-40B4-BE49-F238E27FC236}">
                <a16:creationId xmlns:a16="http://schemas.microsoft.com/office/drawing/2014/main" id="{14F1D902-0079-DA08-B7A3-547B3C3C893B}"/>
              </a:ext>
            </a:extLst>
          </p:cNvPr>
          <p:cNvSpPr>
            <a:spLocks noGrp="1"/>
          </p:cNvSpPr>
          <p:nvPr>
            <p:ph type="title"/>
          </p:nvPr>
        </p:nvSpPr>
        <p:spPr>
          <a:xfrm>
            <a:off x="-663" y="-238"/>
            <a:ext cx="12190277" cy="2264001"/>
          </a:xfrm>
        </p:spPr>
        <p:txBody>
          <a:bodyPr/>
          <a:lstStyle/>
          <a:p>
            <a:pPr algn="ctr"/>
            <a:r>
              <a:rPr lang="en-US" dirty="0">
                <a:ea typeface="+mj-lt"/>
                <a:cs typeface="+mj-lt"/>
              </a:rPr>
              <a:t>Reputation and Brand Image</a:t>
            </a:r>
            <a:endParaRPr lang="en-US" dirty="0"/>
          </a:p>
        </p:txBody>
      </p:sp>
      <p:pic>
        <p:nvPicPr>
          <p:cNvPr id="16" name="Picture Placeholder 15" descr="A red and purple rectangular box with white text&#10;&#10;Description automatically generated">
            <a:extLst>
              <a:ext uri="{FF2B5EF4-FFF2-40B4-BE49-F238E27FC236}">
                <a16:creationId xmlns:a16="http://schemas.microsoft.com/office/drawing/2014/main" id="{20C006C2-071F-8EFA-BDE7-97E08E18C656}"/>
              </a:ext>
            </a:extLst>
          </p:cNvPr>
          <p:cNvPicPr>
            <a:picLocks noGrp="1" noChangeAspect="1"/>
          </p:cNvPicPr>
          <p:nvPr>
            <p:ph type="pic" idx="1"/>
          </p:nvPr>
        </p:nvPicPr>
        <p:blipFill rotWithShape="1">
          <a:blip r:embed="rId2"/>
          <a:srcRect l="-101" t="28898" r="-202" b="35856"/>
          <a:stretch/>
        </p:blipFill>
        <p:spPr>
          <a:xfrm>
            <a:off x="0" y="2267712"/>
            <a:ext cx="6591369" cy="4599620"/>
          </a:xfrm>
        </p:spPr>
      </p:pic>
    </p:spTree>
    <p:extLst>
      <p:ext uri="{BB962C8B-B14F-4D97-AF65-F5344CB8AC3E}">
        <p14:creationId xmlns:p14="http://schemas.microsoft.com/office/powerpoint/2010/main" val="41845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JuxtaposeVTI">
  <a:themeElements>
    <a:clrScheme name="JuxtaposeVTI">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JuxtaposeVTI">
      <a:majorFont>
        <a:latin typeface="Franklin Gothic Demi Cond" panose="020B0706030402020204"/>
        <a:ea typeface=""/>
        <a:cs typeface=""/>
      </a:majorFont>
      <a:minorFont>
        <a:latin typeface="Franklin Gothic Medium" panose="020B0603020102020204"/>
        <a:ea typeface=""/>
        <a:cs typeface=""/>
      </a:minorFont>
    </a:fontScheme>
    <a:fmtScheme name="Juxtapos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B0236716-CA63-41C1-B6AD-997AE15F064B}" vid="{0E0AE8FC-D493-434E-BDCC-ED5FFB2DAEE7}"/>
    </a:ext>
  </a:ext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JuxtaposeVTI</vt:lpstr>
      <vt:lpstr>Midnight</vt:lpstr>
      <vt:lpstr>Mental Health (Depression)</vt:lpstr>
      <vt:lpstr>What is the problem?</vt:lpstr>
      <vt:lpstr>WHO IS AFFECTED AND HOW</vt:lpstr>
      <vt:lpstr>WHAT IS THE VALUE IN SOLVING THE PROBLEM? WHY SOLVING IT MATTERS?</vt:lpstr>
      <vt:lpstr>Improved Employee Well-being</vt:lpstr>
      <vt:lpstr>Enhanced Productivity</vt:lpstr>
      <vt:lpstr>Positive Company Culture</vt:lpstr>
      <vt:lpstr>Customer Relations</vt:lpstr>
      <vt:lpstr>Reputation and Brand Image</vt:lpstr>
      <vt:lpstr>Economic Impact</vt:lpstr>
      <vt:lpstr>Chosen dataset</vt:lpstr>
      <vt:lpstr>UNDERSTANDING THE DATASET</vt:lpstr>
      <vt:lpstr>Cleaning THE DATASET</vt:lpstr>
      <vt:lpstr>Visualising the datASEt</vt:lpstr>
      <vt:lpstr>VISUALISING THE DATASET</vt:lpstr>
      <vt:lpstr>Correlation</vt:lpstr>
      <vt:lpstr>RELATIONSHIP BETWEEN 'dEPRESSION STATE' &amp; OTHER FEATURES</vt:lpstr>
      <vt:lpstr>T-Test</vt:lpstr>
      <vt:lpstr>RECOMMENDED SOLUTIONS</vt:lpstr>
      <vt:lpstr>RECOMMENDED SOLUTIONS</vt:lpstr>
      <vt:lpstr>RECOMMENDED SOLUTIONS</vt:lpstr>
      <vt:lpstr>RECOMMENDED SOLUTIONS</vt:lpstr>
      <vt:lpstr>Limitations</vt:lpstr>
      <vt:lpstr>Suggestion</vt:lpstr>
      <vt:lpstr>Assumptions made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1294</cp:revision>
  <dcterms:created xsi:type="dcterms:W3CDTF">2024-05-31T06:42:45Z</dcterms:created>
  <dcterms:modified xsi:type="dcterms:W3CDTF">2024-06-06T06:54:39Z</dcterms:modified>
</cp:coreProperties>
</file>